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0" r:id="rId2"/>
    <p:sldId id="272" r:id="rId3"/>
    <p:sldId id="260" r:id="rId4"/>
    <p:sldId id="257" r:id="rId5"/>
    <p:sldId id="259" r:id="rId6"/>
    <p:sldId id="261" r:id="rId7"/>
    <p:sldId id="273" r:id="rId8"/>
    <p:sldId id="263" r:id="rId9"/>
    <p:sldId id="267" r:id="rId10"/>
    <p:sldId id="264" r:id="rId11"/>
    <p:sldId id="266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386" y="-8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5EDE27-20EC-4667-9E86-536E82E7037F}" type="datetimeFigureOut">
              <a:rPr lang="ru-RU" smtClean="0"/>
              <a:t>01.07.2014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423E3D-87D8-4014-8362-A7246256A8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060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FDD8D29-8786-4A97-87F2-2A00CC2C396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01.07.2014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01.07.2014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01.07.2014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01.07.2014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01.07.2014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01.07.2014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080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01\Desktop\2плакат к выставке.jpg"/>
          <p:cNvPicPr>
            <a:picLocks noChangeAspect="1" noChangeArrowheads="1"/>
          </p:cNvPicPr>
          <p:nvPr/>
        </p:nvPicPr>
        <p:blipFill>
          <a:blip r:embed="rId2"/>
          <a:srcRect t="7500" b="39531"/>
          <a:stretch>
            <a:fillRect/>
          </a:stretch>
        </p:blipFill>
        <p:spPr bwMode="auto">
          <a:xfrm>
            <a:off x="740975" y="1214422"/>
            <a:ext cx="7617239" cy="5297562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</p:spPr>
        <p:txBody>
          <a:bodyPr>
            <a:normAutofit fontScale="90000"/>
          </a:bodyPr>
          <a:lstStyle/>
          <a:p>
            <a:r>
              <a:rPr lang="ru-RU" sz="4900" dirty="0" smtClean="0"/>
              <a:t/>
            </a:r>
            <a:br>
              <a:rPr lang="ru-RU" sz="4900" dirty="0" smtClean="0"/>
            </a:br>
            <a:r>
              <a:rPr lang="ru-RU" sz="4900" dirty="0" smtClean="0"/>
              <a:t/>
            </a:r>
            <a:br>
              <a:rPr lang="ru-RU" sz="4900" dirty="0" smtClean="0"/>
            </a:br>
            <a:r>
              <a:rPr lang="ru-RU" sz="4000" dirty="0" smtClean="0"/>
              <a:t>Функционирование </a:t>
            </a:r>
            <a:r>
              <a:rPr lang="ru-RU" sz="4000" dirty="0" smtClean="0"/>
              <a:t>системы </a:t>
            </a:r>
            <a:r>
              <a:rPr lang="ru-RU" sz="4000" dirty="0" err="1" smtClean="0"/>
              <a:t>Нанобар</a:t>
            </a:r>
            <a:r>
              <a:rPr lang="ru-RU" sz="4000" dirty="0" smtClean="0"/>
              <a:t>-код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-608" t="947" b="5927"/>
          <a:stretch>
            <a:fillRect/>
          </a:stretch>
        </p:blipFill>
        <p:spPr bwMode="auto">
          <a:xfrm>
            <a:off x="45586" y="1720735"/>
            <a:ext cx="9098414" cy="4737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Autofit/>
          </a:bodyPr>
          <a:lstStyle/>
          <a:p>
            <a:r>
              <a:rPr lang="ru-RU" sz="3600" dirty="0" smtClean="0"/>
              <a:t>Исходная и декодированная </a:t>
            </a:r>
            <a:r>
              <a:rPr lang="ru-RU" sz="3600" dirty="0" smtClean="0"/>
              <a:t>информация </a:t>
            </a:r>
            <a:endParaRPr lang="ru-RU" sz="3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3550"/>
          <a:stretch>
            <a:fillRect/>
          </a:stretch>
        </p:blipFill>
        <p:spPr bwMode="auto">
          <a:xfrm>
            <a:off x="1776928" y="1142983"/>
            <a:ext cx="5223964" cy="5715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2984"/>
          </a:xfrm>
        </p:spPr>
        <p:txBody>
          <a:bodyPr>
            <a:noAutofit/>
          </a:bodyPr>
          <a:lstStyle/>
          <a:p>
            <a:r>
              <a:rPr lang="ru-RU" sz="3600" dirty="0" smtClean="0"/>
              <a:t>Области применения </a:t>
            </a:r>
            <a:r>
              <a:rPr lang="ru-RU" sz="3600" dirty="0" smtClean="0"/>
              <a:t>системы </a:t>
            </a:r>
            <a:r>
              <a:rPr lang="ru-RU" sz="3600" dirty="0" err="1" smtClean="0"/>
              <a:t>Н</a:t>
            </a:r>
            <a:r>
              <a:rPr lang="ru-RU" sz="3600" dirty="0" err="1" smtClean="0"/>
              <a:t>анобар</a:t>
            </a:r>
            <a:r>
              <a:rPr lang="ru-RU" sz="3600" dirty="0" smtClean="0"/>
              <a:t>-кода</a:t>
            </a:r>
            <a:endParaRPr lang="ru-RU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196752"/>
            <a:ext cx="7992888" cy="2808312"/>
          </a:xfrm>
        </p:spPr>
        <p:txBody>
          <a:bodyPr>
            <a:normAutofit fontScale="90000"/>
            <a:scene3d>
              <a:camera prst="orthographicFront"/>
              <a:lightRig rig="balanced" dir="t">
                <a:rot lat="0" lon="0" rev="2100000"/>
              </a:lightRig>
            </a:scene3d>
            <a:sp3d prstMaterial="metal">
              <a:contourClr>
                <a:schemeClr val="bg2"/>
              </a:contourClr>
            </a:sp3d>
          </a:bodyPr>
          <a:lstStyle/>
          <a:p>
            <a:pPr marL="484632" indent="0" algn="ctr" fontAlgn="auto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404040"/>
                </a:solidFill>
                <a:cs typeface="Arial" pitchFamily="34" charset="0"/>
              </a:rPr>
              <a:t>  </a:t>
            </a:r>
            <a:r>
              <a:rPr lang="ru-RU" sz="4000" b="1" dirty="0" err="1" smtClean="0">
                <a:solidFill>
                  <a:srgbClr val="404040"/>
                </a:solidFill>
                <a:cs typeface="Arial" pitchFamily="34" charset="0"/>
              </a:rPr>
              <a:t>Нанобар</a:t>
            </a:r>
            <a:r>
              <a:rPr lang="ru-RU" sz="4000" b="1" dirty="0" smtClean="0">
                <a:solidFill>
                  <a:srgbClr val="404040"/>
                </a:solidFill>
                <a:cs typeface="Arial" pitchFamily="34" charset="0"/>
              </a:rPr>
              <a:t>-код – эффективная система защиты информации. Маркировка и идентификация с помощью лазерных комплексов.</a:t>
            </a:r>
            <a:endParaRPr lang="ru-RU" sz="4000" b="1" dirty="0" smtClean="0">
              <a:solidFill>
                <a:srgbClr val="404040"/>
              </a:solidFill>
              <a:cs typeface="Arial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451304" y="6425952"/>
            <a:ext cx="1692696" cy="432048"/>
          </a:xfrm>
          <a:prstGeom prst="rect">
            <a:avLst/>
          </a:prstGeom>
        </p:spPr>
        <p:txBody>
          <a:bodyPr anchor="b"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484632" marR="0" lvl="0" indent="0" algn="ctr" defTabSz="4572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sz="4400" b="1" i="0" u="none" strike="noStrike" kern="1200" cap="none" spc="0" normalizeH="0" baseline="0" noProof="0" dirty="0" smtClean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Freestyle Script" pitchFamily="66" charset="0"/>
              <a:ea typeface="Arial" charset="0"/>
              <a:cs typeface="Arial" pitchFamily="34" charset="0"/>
            </a:endParaRPr>
          </a:p>
          <a:p>
            <a:pPr marL="484632" marR="0" lvl="0" indent="0" algn="ctr" defTabSz="4572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sz="4400" b="1" dirty="0" smtClean="0">
              <a:solidFill>
                <a:srgbClr val="404040"/>
              </a:solidFill>
              <a:latin typeface="Freestyle Script" pitchFamily="66" charset="0"/>
              <a:ea typeface="Arial" charset="0"/>
              <a:cs typeface="Arial" pitchFamily="34" charset="0"/>
            </a:endParaRPr>
          </a:p>
          <a:p>
            <a:pPr marL="484632" marR="0" lvl="0" indent="0" algn="ctr" defTabSz="4572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15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Freestyle Script" pitchFamily="66" charset="0"/>
                <a:ea typeface="Arial" charset="0"/>
                <a:cs typeface="Arial" pitchFamily="34" charset="0"/>
              </a:rPr>
              <a:t> </a:t>
            </a:r>
            <a:endParaRPr kumimoji="1" lang="ru-RU" sz="15000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+mj-lt"/>
              <a:ea typeface="Arial" charset="0"/>
              <a:cs typeface="Arial" pitchFamily="34" charset="0"/>
            </a:endParaRPr>
          </a:p>
        </p:txBody>
      </p:sp>
      <p:pic>
        <p:nvPicPr>
          <p:cNvPr id="6" name="Picture 2" descr="C:\Users\8A89~1\AppData\Local\Temp\Rar$DI27.888\10000 символо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4077072"/>
            <a:ext cx="1800200" cy="17281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3481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00108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Структура </a:t>
            </a:r>
            <a:r>
              <a:rPr lang="ru-RU" sz="3600" dirty="0" err="1"/>
              <a:t>Н</a:t>
            </a:r>
            <a:r>
              <a:rPr lang="ru-RU" sz="3600" dirty="0" err="1" smtClean="0"/>
              <a:t>анобар</a:t>
            </a:r>
            <a:r>
              <a:rPr lang="ru-RU" sz="3600" dirty="0" smtClean="0"/>
              <a:t>-кода</a:t>
            </a:r>
            <a:endParaRPr lang="ru-RU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1500166" y="5143512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без увеличения</a:t>
            </a:r>
            <a:endParaRPr lang="ru-RU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8524" t="31088" r="19944" b="35881"/>
          <a:stretch>
            <a:fillRect/>
          </a:stretch>
        </p:blipFill>
        <p:spPr bwMode="auto">
          <a:xfrm>
            <a:off x="428596" y="1357298"/>
            <a:ext cx="8463301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6143636" y="5143512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 увеличением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уппа 17"/>
          <p:cNvGrpSpPr/>
          <p:nvPr/>
        </p:nvGrpSpPr>
        <p:grpSpPr>
          <a:xfrm>
            <a:off x="928662" y="2214554"/>
            <a:ext cx="7215238" cy="3286148"/>
            <a:chOff x="928662" y="1500174"/>
            <a:chExt cx="7215238" cy="3286148"/>
          </a:xfrm>
        </p:grpSpPr>
        <p:pic>
          <p:nvPicPr>
            <p:cNvPr id="1026" name="Picture 2" descr="C:\Users\01\Desktop\-1.00.bmp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928662" y="1500174"/>
              <a:ext cx="3286148" cy="3286148"/>
            </a:xfrm>
            <a:prstGeom prst="rect">
              <a:avLst/>
            </a:prstGeom>
            <a:noFill/>
          </p:spPr>
        </p:pic>
        <p:grpSp>
          <p:nvGrpSpPr>
            <p:cNvPr id="16" name="Группа 15"/>
            <p:cNvGrpSpPr/>
            <p:nvPr/>
          </p:nvGrpSpPr>
          <p:grpSpPr>
            <a:xfrm>
              <a:off x="5000628" y="1571612"/>
              <a:ext cx="3143272" cy="3071834"/>
              <a:chOff x="4071934" y="1571612"/>
              <a:chExt cx="3143272" cy="3071834"/>
            </a:xfrm>
          </p:grpSpPr>
          <p:pic>
            <p:nvPicPr>
              <p:cNvPr id="5" name="Picture 2" descr="C:\Users\01\Desktop\-1.00.bmp"/>
              <p:cNvPicPr>
                <a:picLocks noChangeAspect="1" noChangeArrowheads="1"/>
              </p:cNvPicPr>
              <p:nvPr/>
            </p:nvPicPr>
            <p:blipFill>
              <a:blip r:embed="rId3"/>
              <a:srcRect l="40952" t="40878" r="40635" b="40776"/>
              <a:stretch>
                <a:fillRect/>
              </a:stretch>
            </p:blipFill>
            <p:spPr bwMode="auto">
              <a:xfrm>
                <a:off x="4357686" y="1857364"/>
                <a:ext cx="2544195" cy="2500330"/>
              </a:xfrm>
              <a:prstGeom prst="rect">
                <a:avLst/>
              </a:prstGeom>
              <a:noFill/>
            </p:spPr>
          </p:pic>
          <p:sp>
            <p:nvSpPr>
              <p:cNvPr id="8" name="Прямоугольник 7"/>
              <p:cNvSpPr/>
              <p:nvPr/>
            </p:nvSpPr>
            <p:spPr>
              <a:xfrm>
                <a:off x="4071934" y="1571612"/>
                <a:ext cx="3143272" cy="3071834"/>
              </a:xfrm>
              <a:prstGeom prst="rect">
                <a:avLst/>
              </a:prstGeom>
              <a:noFill/>
              <a:ln w="6032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10" name="Picture 2" descr="C:\Users\01\Desktop\-1.00.bmp"/>
              <p:cNvPicPr>
                <a:picLocks noChangeArrowheads="1"/>
              </p:cNvPicPr>
              <p:nvPr/>
            </p:nvPicPr>
            <p:blipFill>
              <a:blip r:embed="rId2"/>
              <a:srcRect l="45714" t="8571" r="45715" b="88571"/>
              <a:stretch>
                <a:fillRect/>
              </a:stretch>
            </p:blipFill>
            <p:spPr bwMode="auto">
              <a:xfrm>
                <a:off x="5500694" y="1643050"/>
                <a:ext cx="288000" cy="142876"/>
              </a:xfrm>
              <a:prstGeom prst="rect">
                <a:avLst/>
              </a:prstGeom>
              <a:noFill/>
            </p:spPr>
          </p:pic>
          <p:pic>
            <p:nvPicPr>
              <p:cNvPr id="13" name="Picture 2" descr="C:\Users\01\Desktop\-1.00.bmp"/>
              <p:cNvPicPr>
                <a:picLocks noChangeArrowheads="1"/>
              </p:cNvPicPr>
              <p:nvPr/>
            </p:nvPicPr>
            <p:blipFill>
              <a:blip r:embed="rId2"/>
              <a:srcRect l="45714" t="8571" r="45715" b="88571"/>
              <a:stretch>
                <a:fillRect/>
              </a:stretch>
            </p:blipFill>
            <p:spPr bwMode="auto">
              <a:xfrm>
                <a:off x="5572132" y="4429132"/>
                <a:ext cx="288000" cy="142876"/>
              </a:xfrm>
              <a:prstGeom prst="rect">
                <a:avLst/>
              </a:prstGeom>
              <a:noFill/>
            </p:spPr>
          </p:pic>
          <p:pic>
            <p:nvPicPr>
              <p:cNvPr id="14" name="Picture 2" descr="C:\Users\01\Desktop\-1.00.bmp"/>
              <p:cNvPicPr>
                <a:picLocks noChangeArrowheads="1"/>
              </p:cNvPicPr>
              <p:nvPr/>
            </p:nvPicPr>
            <p:blipFill>
              <a:blip r:embed="rId2"/>
              <a:srcRect l="45714" t="8571" r="45715" b="88571"/>
              <a:stretch>
                <a:fillRect/>
              </a:stretch>
            </p:blipFill>
            <p:spPr bwMode="auto">
              <a:xfrm rot="5400000">
                <a:off x="4065749" y="3077996"/>
                <a:ext cx="288000" cy="132753"/>
              </a:xfrm>
              <a:prstGeom prst="rect">
                <a:avLst/>
              </a:prstGeom>
              <a:noFill/>
            </p:spPr>
          </p:pic>
          <p:pic>
            <p:nvPicPr>
              <p:cNvPr id="15" name="Picture 2" descr="C:\Users\01\Desktop\-1.00.bmp"/>
              <p:cNvPicPr>
                <a:picLocks noChangeArrowheads="1"/>
              </p:cNvPicPr>
              <p:nvPr/>
            </p:nvPicPr>
            <p:blipFill>
              <a:blip r:embed="rId2"/>
              <a:srcRect l="45714" t="8571" r="45715" b="88571"/>
              <a:stretch>
                <a:fillRect/>
              </a:stretch>
            </p:blipFill>
            <p:spPr bwMode="auto">
              <a:xfrm rot="5400000">
                <a:off x="6923268" y="3006558"/>
                <a:ext cx="288000" cy="132753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17" name="TextBox 16"/>
          <p:cNvSpPr txBox="1"/>
          <p:nvPr/>
        </p:nvSpPr>
        <p:spPr>
          <a:xfrm>
            <a:off x="0" y="0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dirty="0" smtClean="0"/>
          </a:p>
          <a:p>
            <a:pPr algn="ctr"/>
            <a:r>
              <a:rPr lang="ru-RU" sz="3600" dirty="0" smtClean="0"/>
              <a:t>Дизайн </a:t>
            </a:r>
            <a:r>
              <a:rPr lang="ru-RU" sz="3600" dirty="0" err="1"/>
              <a:t>Н</a:t>
            </a:r>
            <a:r>
              <a:rPr lang="ru-RU" sz="3600" dirty="0" err="1" smtClean="0"/>
              <a:t>анобар</a:t>
            </a:r>
            <a:r>
              <a:rPr lang="ru-RU" sz="3600" dirty="0" smtClean="0"/>
              <a:t>-кода </a:t>
            </a:r>
            <a:r>
              <a:rPr lang="ru-RU" sz="3600" dirty="0" smtClean="0"/>
              <a:t>с внутренним рекламным логотипом</a:t>
            </a:r>
            <a:endParaRPr lang="ru-RU"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2766" t="30887" r="23955" b="10516"/>
          <a:stretch>
            <a:fillRect/>
          </a:stretch>
        </p:blipFill>
        <p:spPr bwMode="auto">
          <a:xfrm>
            <a:off x="214282" y="1142984"/>
            <a:ext cx="8776090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Сравнение размеров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err="1" smtClean="0"/>
              <a:t>Нанобар</a:t>
            </a:r>
            <a:r>
              <a:rPr lang="ru-RU" sz="3600" dirty="0" smtClean="0"/>
              <a:t>-кода и </a:t>
            </a:r>
            <a:r>
              <a:rPr lang="en-US" sz="3600" dirty="0" smtClean="0"/>
              <a:t>QR </a:t>
            </a:r>
            <a:r>
              <a:rPr lang="ru-RU" sz="3600" dirty="0" smtClean="0"/>
              <a:t>кода</a:t>
            </a:r>
            <a:endParaRPr lang="ru-RU" sz="3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 l="28711" t="32292" r="28515" b="20833"/>
          <a:stretch>
            <a:fillRect/>
          </a:stretch>
        </p:blipFill>
        <p:spPr bwMode="auto">
          <a:xfrm>
            <a:off x="0" y="1071546"/>
            <a:ext cx="9155176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Виды кодируемой информации</a:t>
            </a:r>
            <a:endParaRPr lang="ru-RU" sz="3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7852"/>
          </a:xfrm>
        </p:spPr>
        <p:txBody>
          <a:bodyPr>
            <a:noAutofit/>
          </a:bodyPr>
          <a:lstStyle/>
          <a:p>
            <a:pPr marL="1588" algn="ctr" fontAlgn="auto">
              <a:spcAft>
                <a:spcPts val="0"/>
              </a:spcAft>
              <a:defRPr/>
            </a:pPr>
            <a:r>
              <a:rPr lang="ru-RU" sz="3200" dirty="0"/>
              <a:t>Система кодирования и шифрования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информации </a:t>
            </a:r>
            <a:r>
              <a:rPr lang="ru-RU" sz="3200" dirty="0"/>
              <a:t>в </a:t>
            </a:r>
            <a:r>
              <a:rPr lang="ru-RU" sz="3200" dirty="0" err="1"/>
              <a:t>Нанобар</a:t>
            </a:r>
            <a:r>
              <a:rPr lang="ru-RU" sz="3200" dirty="0"/>
              <a:t>-коде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195559" y="33929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latin typeface="+mn-lt"/>
              </a:rPr>
              <a:t> </a:t>
            </a:r>
            <a:endParaRPr lang="ru-RU" dirty="0"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70326" y="3289568"/>
            <a:ext cx="251992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900" b="1" cap="all" dirty="0">
                <a:ln w="5000" cmpd="sng">
                  <a:solidFill>
                    <a:srgbClr val="6EA0B0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6EA0B0">
                        <a:tint val="63000"/>
                        <a:satMod val="255000"/>
                      </a:srgbClr>
                    </a:gs>
                    <a:gs pos="9000">
                      <a:srgbClr val="6EA0B0">
                        <a:tint val="63000"/>
                        <a:satMod val="255000"/>
                      </a:srgbClr>
                    </a:gs>
                    <a:gs pos="53000">
                      <a:srgbClr val="6EA0B0">
                        <a:shade val="60000"/>
                        <a:satMod val="100000"/>
                      </a:srgbClr>
                    </a:gs>
                    <a:gs pos="90000">
                      <a:srgbClr val="6EA0B0">
                        <a:tint val="63000"/>
                        <a:satMod val="255000"/>
                      </a:srgbClr>
                    </a:gs>
                    <a:gs pos="100000">
                      <a:srgbClr val="6EA0B0">
                        <a:tint val="63000"/>
                        <a:satMod val="255000"/>
                      </a:srgb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latin typeface="Franklin Gothic Book"/>
              </a:rPr>
              <a:t> </a:t>
            </a:r>
            <a:endParaRPr lang="ru-RU" dirty="0">
              <a:latin typeface="+mn-lt"/>
            </a:endParaRPr>
          </a:p>
        </p:txBody>
      </p:sp>
      <p:pic>
        <p:nvPicPr>
          <p:cNvPr id="18437" name="Picture 2"/>
          <p:cNvPicPr>
            <a:picLocks noChangeAspect="1" noChangeArrowheads="1"/>
          </p:cNvPicPr>
          <p:nvPr/>
        </p:nvPicPr>
        <p:blipFill>
          <a:blip r:embed="rId3" cstate="print"/>
          <a:srcRect l="15820" t="17708" r="50781" b="50000"/>
          <a:stretch>
            <a:fillRect/>
          </a:stretch>
        </p:blipFill>
        <p:spPr bwMode="auto">
          <a:xfrm>
            <a:off x="3203848" y="980728"/>
            <a:ext cx="2514604" cy="937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5"/>
          <p:cNvPicPr>
            <a:picLocks noChangeAspect="1" noChangeArrowheads="1"/>
          </p:cNvPicPr>
          <p:nvPr/>
        </p:nvPicPr>
        <p:blipFill>
          <a:blip r:embed="rId4" cstate="print"/>
          <a:srcRect l="30347" t="30209" r="19234" b="25757"/>
          <a:stretch>
            <a:fillRect/>
          </a:stretch>
        </p:blipFill>
        <p:spPr bwMode="auto">
          <a:xfrm>
            <a:off x="3275286" y="2409488"/>
            <a:ext cx="2428892" cy="1041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трелка вправо 11"/>
          <p:cNvSpPr/>
          <p:nvPr/>
        </p:nvSpPr>
        <p:spPr>
          <a:xfrm rot="5400000">
            <a:off x="4277006" y="1836396"/>
            <a:ext cx="357187" cy="360363"/>
          </a:xfrm>
          <a:prstGeom prst="rightArrow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algn="ctr" fontAlgn="auto">
              <a:spcAft>
                <a:spcPts val="0"/>
              </a:spcAft>
              <a:defRPr/>
            </a:pPr>
            <a:endParaRPr kumimoji="1" lang="ru-RU" sz="1600" dirty="0">
              <a:solidFill>
                <a:schemeClr val="tx1"/>
              </a:solidFill>
              <a:ea typeface="MS PGothic" pitchFamily="34" charset="-128"/>
              <a:cs typeface="Calibri" pitchFamily="34" charset="0"/>
            </a:endParaRPr>
          </a:p>
        </p:txBody>
      </p:sp>
      <p:sp>
        <p:nvSpPr>
          <p:cNvPr id="15" name="Стрелка вправо 14"/>
          <p:cNvSpPr/>
          <p:nvPr/>
        </p:nvSpPr>
        <p:spPr>
          <a:xfrm rot="5400000">
            <a:off x="4277005" y="3479471"/>
            <a:ext cx="357188" cy="360363"/>
          </a:xfrm>
          <a:prstGeom prst="rightArrow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algn="ctr" fontAlgn="auto">
              <a:spcAft>
                <a:spcPts val="0"/>
              </a:spcAft>
              <a:defRPr/>
            </a:pPr>
            <a:endParaRPr kumimoji="1" lang="ru-RU" sz="1600" dirty="0">
              <a:solidFill>
                <a:schemeClr val="tx1"/>
              </a:solidFill>
              <a:ea typeface="MS PGothic" pitchFamily="34" charset="-128"/>
              <a:cs typeface="Calibri" pitchFamily="34" charset="0"/>
            </a:endParaRP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1257352" y="5572116"/>
            <a:ext cx="2143140" cy="1285884"/>
          </a:xfrm>
          <a:prstGeom prst="wedgeRoundRectCallout">
            <a:avLst>
              <a:gd name="adj1" fmla="val 81871"/>
              <a:gd name="adj2" fmla="val -9959"/>
              <a:gd name="adj3" fmla="val 16667"/>
            </a:avLst>
          </a:prstGeom>
          <a:solidFill>
            <a:srgbClr val="A8A9B4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ts val="600"/>
              </a:spcBef>
              <a:defRPr/>
            </a:pPr>
            <a:r>
              <a:rPr lang="ru-RU" sz="1400" b="1" dirty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Зашифрованная информация представленная в виде </a:t>
            </a:r>
            <a:r>
              <a:rPr lang="ru-RU" sz="1400" b="1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Нанобар-кода</a:t>
            </a:r>
            <a:endParaRPr lang="ru-RU" sz="1400" b="1" dirty="0">
              <a:solidFill>
                <a:schemeClr val="tx1"/>
              </a:solidFill>
              <a:ea typeface="MS PGothic" pitchFamily="34" charset="-128"/>
              <a:cs typeface="Calibri" pitchFamily="34" charset="0"/>
            </a:endParaRPr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6275682" y="837852"/>
            <a:ext cx="1643074" cy="1285884"/>
          </a:xfrm>
          <a:prstGeom prst="wedgeRoundRectCallout">
            <a:avLst>
              <a:gd name="adj1" fmla="val -86960"/>
              <a:gd name="adj2" fmla="val -6763"/>
              <a:gd name="adj3" fmla="val 16667"/>
            </a:avLst>
          </a:prstGeom>
          <a:solidFill>
            <a:srgbClr val="A8A9B4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ts val="600"/>
              </a:spcBef>
              <a:defRPr/>
            </a:pPr>
            <a:r>
              <a:rPr lang="ru-RU" sz="1400" b="1" dirty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Данный текст содержит  413 </a:t>
            </a:r>
            <a:r>
              <a:rPr lang="ru-RU" sz="1400" b="1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символов</a:t>
            </a:r>
            <a:endParaRPr lang="ru-RU" sz="1400" b="1" dirty="0">
              <a:solidFill>
                <a:schemeClr val="tx1"/>
              </a:solidFill>
              <a:ea typeface="MS PGothic" pitchFamily="34" charset="-128"/>
              <a:cs typeface="Calibri" pitchFamily="34" charset="0"/>
            </a:endParaRPr>
          </a:p>
        </p:txBody>
      </p:sp>
      <p:sp>
        <p:nvSpPr>
          <p:cNvPr id="26" name="Скругленная прямоугольная выноска 25"/>
          <p:cNvSpPr/>
          <p:nvPr/>
        </p:nvSpPr>
        <p:spPr>
          <a:xfrm>
            <a:off x="6275682" y="2409488"/>
            <a:ext cx="1785950" cy="1285884"/>
          </a:xfrm>
          <a:prstGeom prst="wedgeRoundRectCallout">
            <a:avLst>
              <a:gd name="adj1" fmla="val -86960"/>
              <a:gd name="adj2" fmla="val -6763"/>
              <a:gd name="adj3" fmla="val 16667"/>
            </a:avLst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ts val="600"/>
              </a:spcBef>
              <a:defRPr/>
            </a:pPr>
            <a:r>
              <a:rPr lang="ru-RU" sz="1400" b="1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Использование различных систем шифрования защищает информацию от прочтения</a:t>
            </a:r>
            <a:endParaRPr lang="ru-RU" sz="1400" b="1" dirty="0">
              <a:solidFill>
                <a:schemeClr val="tx1"/>
              </a:solidFill>
              <a:ea typeface="MS PGothic" pitchFamily="34" charset="-128"/>
              <a:cs typeface="Calibri" pitchFamily="34" charset="0"/>
            </a:endParaRPr>
          </a:p>
        </p:txBody>
      </p:sp>
      <p:pic>
        <p:nvPicPr>
          <p:cNvPr id="18457" name="Picture 2"/>
          <p:cNvPicPr>
            <a:picLocks noChangeAspect="1" noChangeArrowheads="1"/>
          </p:cNvPicPr>
          <p:nvPr/>
        </p:nvPicPr>
        <p:blipFill>
          <a:blip r:embed="rId5" cstate="print"/>
          <a:srcRect l="32227" t="23958" r="36131" b="51042"/>
          <a:stretch>
            <a:fillRect/>
          </a:stretch>
        </p:blipFill>
        <p:spPr bwMode="auto">
          <a:xfrm>
            <a:off x="3275286" y="4052562"/>
            <a:ext cx="2428892" cy="1174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Стрелка вправо 26"/>
          <p:cNvSpPr/>
          <p:nvPr/>
        </p:nvSpPr>
        <p:spPr>
          <a:xfrm rot="5400000">
            <a:off x="4285555" y="5227613"/>
            <a:ext cx="357188" cy="360362"/>
          </a:xfrm>
          <a:prstGeom prst="rightArrow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algn="ctr" fontAlgn="auto">
              <a:spcAft>
                <a:spcPts val="0"/>
              </a:spcAft>
              <a:defRPr/>
            </a:pPr>
            <a:endParaRPr kumimoji="1" lang="ru-RU" sz="1600" dirty="0">
              <a:solidFill>
                <a:schemeClr val="tx1"/>
              </a:solidFill>
              <a:ea typeface="MS PGothic" pitchFamily="34" charset="-128"/>
              <a:cs typeface="Calibri" pitchFamily="34" charset="0"/>
            </a:endParaRPr>
          </a:p>
        </p:txBody>
      </p:sp>
      <p:sp>
        <p:nvSpPr>
          <p:cNvPr id="28" name="Скругленная прямоугольная выноска 27"/>
          <p:cNvSpPr/>
          <p:nvPr/>
        </p:nvSpPr>
        <p:spPr>
          <a:xfrm>
            <a:off x="6204244" y="3909686"/>
            <a:ext cx="1643074" cy="1285884"/>
          </a:xfrm>
          <a:prstGeom prst="wedgeRoundRectCallout">
            <a:avLst>
              <a:gd name="adj1" fmla="val -85710"/>
              <a:gd name="adj2" fmla="val -9160"/>
              <a:gd name="adj3" fmla="val 16667"/>
            </a:avLst>
          </a:prstGeom>
          <a:solidFill>
            <a:srgbClr val="A8A9B4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ts val="600"/>
              </a:spcBef>
              <a:defRPr/>
            </a:pPr>
            <a:r>
              <a:rPr lang="ru-RU" sz="1400" b="1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Подготавливает зашифрованную информацию к переводу в графический вид</a:t>
            </a:r>
            <a:endParaRPr lang="ru-RU" sz="1400" b="1" dirty="0">
              <a:solidFill>
                <a:schemeClr val="tx1"/>
              </a:solidFill>
              <a:ea typeface="MS PGothic" pitchFamily="34" charset="-128"/>
              <a:cs typeface="Calibri" pitchFamily="34" charset="0"/>
            </a:endParaRPr>
          </a:p>
        </p:txBody>
      </p:sp>
      <p:sp>
        <p:nvSpPr>
          <p:cNvPr id="29" name="Скругленная прямоугольная выноска 28"/>
          <p:cNvSpPr/>
          <p:nvPr/>
        </p:nvSpPr>
        <p:spPr>
          <a:xfrm>
            <a:off x="1275022" y="3981124"/>
            <a:ext cx="1643074" cy="1285884"/>
          </a:xfrm>
          <a:prstGeom prst="wedgeRoundRectCallout">
            <a:avLst>
              <a:gd name="adj1" fmla="val 72491"/>
              <a:gd name="adj2" fmla="val -11557"/>
              <a:gd name="adj3" fmla="val 16667"/>
            </a:avLst>
          </a:prstGeom>
          <a:solidFill>
            <a:srgbClr val="A8A9B4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ts val="600"/>
              </a:spcBef>
              <a:defRPr/>
            </a:pPr>
            <a:r>
              <a:rPr lang="en-US" sz="1400" b="1" dirty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ID </a:t>
            </a:r>
            <a:r>
              <a:rPr lang="ru-RU" sz="1400" b="1" dirty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в закодированном виде</a:t>
            </a:r>
          </a:p>
        </p:txBody>
      </p:sp>
      <p:sp>
        <p:nvSpPr>
          <p:cNvPr id="22" name="Скругленная прямоугольная выноска 21"/>
          <p:cNvSpPr/>
          <p:nvPr/>
        </p:nvSpPr>
        <p:spPr>
          <a:xfrm>
            <a:off x="5686508" y="5572116"/>
            <a:ext cx="2071702" cy="1285884"/>
          </a:xfrm>
          <a:prstGeom prst="wedgeRoundRectCallout">
            <a:avLst>
              <a:gd name="adj1" fmla="val -85710"/>
              <a:gd name="adj2" fmla="val -9160"/>
              <a:gd name="adj3" fmla="val 16667"/>
            </a:avLst>
          </a:prstGeom>
          <a:solidFill>
            <a:srgbClr val="A8A9B4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ts val="600"/>
              </a:spcBef>
              <a:defRPr/>
            </a:pPr>
            <a:r>
              <a:rPr lang="ru-RU" sz="1400" b="1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Код является «закрытым» его невозможно  продублировать на контрафактной продукции</a:t>
            </a:r>
            <a:endParaRPr lang="ru-RU" sz="1400" b="1" dirty="0">
              <a:solidFill>
                <a:schemeClr val="tx1"/>
              </a:solidFill>
              <a:ea typeface="MS PGothic" pitchFamily="34" charset="-128"/>
              <a:cs typeface="Calibri" pitchFamily="34" charset="0"/>
            </a:endParaRPr>
          </a:p>
        </p:txBody>
      </p:sp>
      <p:sp>
        <p:nvSpPr>
          <p:cNvPr id="38" name="Скругленная прямоугольная выноска 37"/>
          <p:cNvSpPr/>
          <p:nvPr/>
        </p:nvSpPr>
        <p:spPr>
          <a:xfrm>
            <a:off x="1060708" y="2409488"/>
            <a:ext cx="1643074" cy="1285884"/>
          </a:xfrm>
          <a:prstGeom prst="wedgeRoundRectCallout">
            <a:avLst>
              <a:gd name="adj1" fmla="val 81871"/>
              <a:gd name="adj2" fmla="val -9959"/>
              <a:gd name="adj3" fmla="val 16667"/>
            </a:avLst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ts val="600"/>
              </a:spcBef>
              <a:defRPr/>
            </a:pPr>
            <a:r>
              <a:rPr lang="en-US" sz="1400" b="1" dirty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ID </a:t>
            </a:r>
            <a:r>
              <a:rPr lang="ru-RU" sz="1400" b="1" dirty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в зашифрованном виде</a:t>
            </a:r>
          </a:p>
        </p:txBody>
      </p:sp>
      <p:sp>
        <p:nvSpPr>
          <p:cNvPr id="46" name="Скругленная прямоугольная выноска 45"/>
          <p:cNvSpPr/>
          <p:nvPr/>
        </p:nvSpPr>
        <p:spPr>
          <a:xfrm>
            <a:off x="1060708" y="909290"/>
            <a:ext cx="1643074" cy="1285884"/>
          </a:xfrm>
          <a:prstGeom prst="wedgeRoundRectCallout">
            <a:avLst>
              <a:gd name="adj1" fmla="val 81871"/>
              <a:gd name="adj2" fmla="val -9959"/>
              <a:gd name="adj3" fmla="val 16667"/>
            </a:avLst>
          </a:prstGeom>
          <a:solidFill>
            <a:srgbClr val="A8A9B4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ts val="600"/>
              </a:spcBef>
              <a:defRPr/>
            </a:pPr>
            <a:r>
              <a:rPr lang="en-US" sz="1400" b="1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ID </a:t>
            </a:r>
            <a:endParaRPr lang="ru-RU" sz="1400" b="1" dirty="0">
              <a:solidFill>
                <a:schemeClr val="tx1"/>
              </a:solidFill>
              <a:ea typeface="MS PGothic" pitchFamily="34" charset="-128"/>
              <a:cs typeface="Calibri" pitchFamily="34" charset="0"/>
            </a:endParaRPr>
          </a:p>
          <a:p>
            <a:pPr algn="ctr">
              <a:spcBef>
                <a:spcPts val="600"/>
              </a:spcBef>
              <a:defRPr/>
            </a:pPr>
            <a:r>
              <a:rPr lang="ru-RU" sz="1400" b="1" dirty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в </a:t>
            </a:r>
            <a:r>
              <a:rPr lang="ru-RU" sz="1400" b="1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текстовом виде</a:t>
            </a:r>
            <a:endParaRPr lang="ru-RU" sz="1400" b="1" dirty="0">
              <a:solidFill>
                <a:schemeClr val="tx1"/>
              </a:solidFill>
              <a:ea typeface="MS PGothic" pitchFamily="34" charset="-128"/>
              <a:cs typeface="Calibri" pitchFamily="34" charset="0"/>
            </a:endParaRPr>
          </a:p>
        </p:txBody>
      </p:sp>
      <p:sp>
        <p:nvSpPr>
          <p:cNvPr id="49" name="Заголовок 1"/>
          <p:cNvSpPr txBox="1">
            <a:spLocks/>
          </p:cNvSpPr>
          <p:nvPr/>
        </p:nvSpPr>
        <p:spPr>
          <a:xfrm>
            <a:off x="3203848" y="2052298"/>
            <a:ext cx="2928958" cy="436608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484632" marR="0" lvl="0" indent="0" algn="l" defTabSz="4572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ru-RU" sz="2000" b="1" dirty="0" smtClean="0">
                <a:solidFill>
                  <a:srgbClr val="FF0000"/>
                </a:solidFill>
                <a:latin typeface="Calibri" pitchFamily="34" charset="0"/>
                <a:cs typeface="Arial" pitchFamily="34" charset="0"/>
              </a:rPr>
              <a:t>Шифрование</a:t>
            </a:r>
            <a:r>
              <a:rPr kumimoji="1" lang="ru-RU" sz="2000" b="1" dirty="0" smtClean="0">
                <a:solidFill>
                  <a:srgbClr val="404040"/>
                </a:solidFill>
                <a:latin typeface="Calibri" pitchFamily="34" charset="0"/>
                <a:cs typeface="Arial" pitchFamily="34" charset="0"/>
              </a:rPr>
              <a:t> </a:t>
            </a:r>
            <a:endParaRPr kumimoji="1" lang="ru-RU" sz="2000" b="1" i="0" u="none" strike="noStrike" kern="1200" cap="none" spc="0" normalizeH="0" baseline="0" noProof="0" dirty="0" smtClean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50" name="Заголовок 1"/>
          <p:cNvSpPr txBox="1">
            <a:spLocks/>
          </p:cNvSpPr>
          <p:nvPr/>
        </p:nvSpPr>
        <p:spPr>
          <a:xfrm>
            <a:off x="3203848" y="3695372"/>
            <a:ext cx="2928958" cy="436608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484632" marR="0" lvl="0" indent="0" algn="l" defTabSz="4572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ru-RU" sz="2000" b="1" dirty="0" smtClean="0">
                <a:solidFill>
                  <a:srgbClr val="404040"/>
                </a:solidFill>
                <a:latin typeface="Calibri" pitchFamily="34" charset="0"/>
                <a:cs typeface="Arial" pitchFamily="34" charset="0"/>
              </a:rPr>
              <a:t>Кодирование </a:t>
            </a:r>
            <a:endParaRPr kumimoji="1" lang="ru-RU" sz="2000" b="1" i="0" u="none" strike="noStrike" kern="1200" cap="none" spc="0" normalizeH="0" baseline="0" noProof="0" dirty="0" smtClean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51" name="Заголовок 1"/>
          <p:cNvSpPr txBox="1">
            <a:spLocks/>
          </p:cNvSpPr>
          <p:nvPr/>
        </p:nvSpPr>
        <p:spPr>
          <a:xfrm>
            <a:off x="3203848" y="5445224"/>
            <a:ext cx="2928958" cy="436608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484632" marR="0" lvl="0" indent="0" algn="l" defTabSz="4572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ru-RU" sz="2000" b="1" dirty="0" smtClean="0">
                <a:solidFill>
                  <a:srgbClr val="404040"/>
                </a:solidFill>
                <a:latin typeface="Calibri" pitchFamily="34" charset="0"/>
                <a:cs typeface="Arial" pitchFamily="34" charset="0"/>
              </a:rPr>
              <a:t>Визуализация</a:t>
            </a:r>
            <a:endParaRPr kumimoji="1" lang="ru-RU" sz="2000" b="1" i="0" u="none" strike="noStrike" kern="1200" cap="none" spc="0" normalizeH="0" baseline="0" noProof="0" dirty="0" smtClean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05A38-D54F-49AD-AF2F-F5806EC2BD97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pic>
        <p:nvPicPr>
          <p:cNvPr id="24" name="Picture 2" descr="C:\Users\8A89~1\AppData\Local\Temp\Rar$DI27.888\10000 символов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67944" y="5877272"/>
            <a:ext cx="1080120" cy="9807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07772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6682" t="26201" r="18037" b="15398"/>
          <a:stretch>
            <a:fillRect/>
          </a:stretch>
        </p:blipFill>
        <p:spPr bwMode="auto">
          <a:xfrm>
            <a:off x="785786" y="1241096"/>
            <a:ext cx="7643866" cy="5545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</a:bodyPr>
          <a:lstStyle/>
          <a:p>
            <a:r>
              <a:rPr lang="ru-RU" sz="3600" dirty="0" err="1" smtClean="0"/>
              <a:t>Мультифункциональность</a:t>
            </a:r>
            <a:r>
              <a:rPr lang="ru-RU" sz="3600" dirty="0" smtClean="0"/>
              <a:t> системы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err="1" smtClean="0"/>
              <a:t>Нанобар</a:t>
            </a:r>
            <a:r>
              <a:rPr lang="ru-RU" sz="3600" dirty="0" smtClean="0"/>
              <a:t>-код</a:t>
            </a:r>
            <a:endParaRPr lang="ru-RU" sz="3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Используемая </a:t>
            </a:r>
            <a:r>
              <a:rPr lang="ru-RU" sz="3600" dirty="0" smtClean="0"/>
              <a:t>лазерная установка </a:t>
            </a:r>
            <a:r>
              <a:rPr lang="ru-RU" sz="3600" dirty="0" smtClean="0"/>
              <a:t>«</a:t>
            </a:r>
            <a:r>
              <a:rPr lang="ru-RU" sz="3600" dirty="0" err="1" smtClean="0"/>
              <a:t>минимаркер</a:t>
            </a:r>
            <a:r>
              <a:rPr lang="ru-RU" sz="3600" dirty="0" smtClean="0"/>
              <a:t> </a:t>
            </a:r>
            <a:r>
              <a:rPr lang="ru-RU" sz="3600" dirty="0" smtClean="0"/>
              <a:t>2 М </a:t>
            </a:r>
            <a:r>
              <a:rPr lang="ru-RU" sz="3600" dirty="0" smtClean="0"/>
              <a:t>20»</a:t>
            </a:r>
            <a:endParaRPr lang="ru-RU" sz="3600" dirty="0"/>
          </a:p>
        </p:txBody>
      </p:sp>
      <p:pic>
        <p:nvPicPr>
          <p:cNvPr id="4" name="Picture 2" descr="C:\Users\user\Desktop\minimarker_2sm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428860" y="1643050"/>
            <a:ext cx="4857784" cy="50278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114</Words>
  <Application>Microsoft Office PowerPoint</Application>
  <PresentationFormat>Экран (4:3)</PresentationFormat>
  <Paragraphs>33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  Нанобар-код – эффективная система защиты информации. Маркировка и идентификация с помощью лазерных комплексов.</vt:lpstr>
      <vt:lpstr>Структура Нанобар-кода</vt:lpstr>
      <vt:lpstr>Презентация PowerPoint</vt:lpstr>
      <vt:lpstr>Сравнение размеров  Нанобар-кода и QR кода</vt:lpstr>
      <vt:lpstr>Виды кодируемой информации</vt:lpstr>
      <vt:lpstr>Система кодирования и шифрования  информации в Нанобар-коде</vt:lpstr>
      <vt:lpstr>Мультифункциональность системы  Нанобар-код</vt:lpstr>
      <vt:lpstr>Используемая лазерная установка «минимаркер 2 М 20»</vt:lpstr>
      <vt:lpstr>  Функционирование системы Нанобар-код </vt:lpstr>
      <vt:lpstr>Исходная и декодированная информация </vt:lpstr>
      <vt:lpstr>Области применения системы Нанобар-кода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RePack by Diakov</cp:lastModifiedBy>
  <cp:revision>18</cp:revision>
  <dcterms:created xsi:type="dcterms:W3CDTF">2014-07-01T07:12:41Z</dcterms:created>
  <dcterms:modified xsi:type="dcterms:W3CDTF">2014-07-01T18:46:11Z</dcterms:modified>
</cp:coreProperties>
</file>