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77" r:id="rId4"/>
    <p:sldId id="260" r:id="rId5"/>
    <p:sldId id="280" r:id="rId6"/>
    <p:sldId id="263" r:id="rId7"/>
    <p:sldId id="275" r:id="rId8"/>
    <p:sldId id="278" r:id="rId9"/>
    <p:sldId id="266" r:id="rId10"/>
    <p:sldId id="274" r:id="rId11"/>
    <p:sldId id="272" r:id="rId12"/>
    <p:sldId id="279" r:id="rId13"/>
    <p:sldId id="268" r:id="rId14"/>
    <p:sldId id="269" r:id="rId15"/>
    <p:sldId id="270" r:id="rId16"/>
    <p:sldId id="264" r:id="rId17"/>
    <p:sldId id="271" r:id="rId18"/>
    <p:sldId id="281" r:id="rId19"/>
    <p:sldId id="282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ханьков Алексей Николаевич" initials="МАН" lastIdx="3" clrIdx="0"/>
  <p:cmAuthor id="1" name="Лапин Александр Владимирович" initials="ЛАВ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43" autoAdjust="0"/>
  </p:normalViewPr>
  <p:slideViewPr>
    <p:cSldViewPr>
      <p:cViewPr varScale="1">
        <p:scale>
          <a:sx n="63" d="100"/>
          <a:sy n="63" d="100"/>
        </p:scale>
        <p:origin x="10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AC8CC-8ACC-4F5E-B512-97207A6A05EB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5CAD3-B66D-4D56-8FBE-BD6C0A2A8C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5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9156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22528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 txBox="1">
            <a:spLocks noGrp="1" noChangeArrowheads="1"/>
          </p:cNvSpPr>
          <p:nvPr/>
        </p:nvSpPr>
        <p:spPr bwMode="auto">
          <a:xfrm>
            <a:off x="0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ru-RU" sz="1200"/>
              <a:t>S.Grigoriev</a:t>
            </a: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31326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40D71023-84CA-4837-B0B1-E59628F619FA}" type="slidenum">
              <a:rPr lang="ru-RU" sz="1200"/>
              <a:pPr algn="r"/>
              <a:t>18</a:t>
            </a:fld>
            <a:endParaRPr lang="ru-RU" sz="1200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76781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 txBox="1">
            <a:spLocks noGrp="1" noChangeArrowheads="1"/>
          </p:cNvSpPr>
          <p:nvPr/>
        </p:nvSpPr>
        <p:spPr bwMode="auto">
          <a:xfrm>
            <a:off x="0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ru-RU" sz="1200"/>
              <a:t>S.Grigoriev</a:t>
            </a:r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31326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8570277B-E1C3-4F3A-A7AC-945EAFFD6DA8}" type="slidenum">
              <a:rPr lang="ru-RU" sz="1200"/>
              <a:pPr algn="r"/>
              <a:t>19</a:t>
            </a:fld>
            <a:endParaRPr lang="ru-RU" sz="1200"/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23879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 txBox="1">
            <a:spLocks noGrp="1" noChangeArrowheads="1"/>
          </p:cNvSpPr>
          <p:nvPr/>
        </p:nvSpPr>
        <p:spPr bwMode="auto">
          <a:xfrm>
            <a:off x="0" y="9445626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200"/>
              <a:t>S.Grigoriev</a:t>
            </a: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30639" y="9445626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16AF2B87-4F6B-487F-91BB-7CC6D1B0D984}" type="slidenum">
              <a:rPr lang="ru-RU" sz="1200"/>
              <a:pPr algn="r"/>
              <a:t>4</a:t>
            </a:fld>
            <a:endParaRPr lang="ru-RU" sz="1200"/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3594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29051" y="9444038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1C0D7D7-68C9-4C18-927D-519D0D3297B0}" type="slidenum">
              <a:rPr lang="ru-RU" sz="1200">
                <a:latin typeface="Arial" charset="0"/>
              </a:rPr>
              <a:pPr algn="r" eaLnBrk="1" hangingPunct="1"/>
              <a:t>5</a:t>
            </a:fld>
            <a:endParaRPr lang="ru-RU" sz="120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3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954170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 txBox="1">
            <a:spLocks noGrp="1" noChangeArrowheads="1"/>
          </p:cNvSpPr>
          <p:nvPr/>
        </p:nvSpPr>
        <p:spPr bwMode="auto">
          <a:xfrm>
            <a:off x="0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200"/>
              <a:t>S.Grigoriev</a:t>
            </a:r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31326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5D4018B4-FBAD-44B5-997B-DC540727404B}" type="slidenum">
              <a:rPr lang="ru-RU" sz="1200"/>
              <a:pPr algn="r"/>
              <a:t>8</a:t>
            </a:fld>
            <a:endParaRPr lang="ru-RU" sz="1200"/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6584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45895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15112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A5145A59-0406-4537-BF02-422A03E8F43A}" type="slidenum">
              <a:rPr lang="ru-RU" altLang="ru-RU" sz="1200">
                <a:latin typeface="Arial" charset="0"/>
              </a:rPr>
              <a:pPr algn="r" eaLnBrk="1" hangingPunct="1"/>
              <a:t>13</a:t>
            </a:fld>
            <a:endParaRPr lang="ru-RU" altLang="ru-RU" sz="1200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39166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5C40AE7-7632-4050-80ED-813D2B63B640}" type="slidenum">
              <a:rPr lang="ru-RU" altLang="ru-RU" sz="1200">
                <a:latin typeface="Arial" charset="0"/>
              </a:rPr>
              <a:pPr algn="r" eaLnBrk="1" hangingPunct="1"/>
              <a:t>14</a:t>
            </a:fld>
            <a:endParaRPr lang="ru-RU" altLang="ru-RU" sz="120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50618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 txBox="1">
            <a:spLocks noGrp="1" noChangeArrowheads="1"/>
          </p:cNvSpPr>
          <p:nvPr/>
        </p:nvSpPr>
        <p:spPr bwMode="auto">
          <a:xfrm>
            <a:off x="0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ru-RU" sz="1200"/>
              <a:t>S.Grigoriev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31326" y="9445387"/>
            <a:ext cx="2929837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F89A3129-0F99-4D6E-815A-F74974797230}" type="slidenum">
              <a:rPr lang="ru-RU" sz="1200"/>
              <a:pPr algn="r"/>
              <a:t>15</a:t>
            </a:fld>
            <a:endParaRPr lang="ru-RU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7831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0AD4-6432-4473-84B4-130EBE555F0F}" type="datetime1">
              <a:rPr lang="ru-RU"/>
              <a:pPr>
                <a:defRPr/>
              </a:pPr>
              <a:t>02.07.2014</a:t>
            </a:fld>
            <a:r>
              <a:rPr lang="en-US"/>
              <a:t>13.04.04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Семинар «Внедрение передовых лазерных технологий и оборудования в промышленность» Санкт-Петербург,  27 июня 2012 года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# </a:t>
            </a:r>
            <a:fld id="{3D02F233-B49A-4C93-9EEE-50B447C2F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93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3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4100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" name="Text Box 10"/>
          <p:cNvSpPr txBox="1">
            <a:spLocks noChangeArrowheads="1"/>
          </p:cNvSpPr>
          <p:nvPr/>
        </p:nvSpPr>
        <p:spPr bwMode="auto">
          <a:xfrm>
            <a:off x="323850" y="2060575"/>
            <a:ext cx="84963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2800" b="1" dirty="0"/>
              <a:t>«Опыт применения волоконных лазеров для сварки элементов из нержавеющей стали центральной сборки дивертора ИТЭР</a:t>
            </a:r>
            <a:r>
              <a:rPr lang="ru-RU" sz="2800" b="1" dirty="0" smtClean="0"/>
              <a:t>»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Лапин Александр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5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142875" y="457508"/>
            <a:ext cx="8858250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Лазерная сварка  с использованием в 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качестве защиты флюса марки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ESAB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17411" name="Рисунок 4" descr="F:\фото 2010\2010.10. Фото ЛС\IMG_34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80728"/>
            <a:ext cx="3949700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Рисунок 5" descr="F:\фото 2010\2010.10. Фото ЛС\IMG_3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09603"/>
            <a:ext cx="3949700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6" descr="F:\фото 2010\2010.10. Фото ЛС\IMG_34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980728"/>
            <a:ext cx="4000500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14" descr="IV0000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0715"/>
            <a:ext cx="4000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7417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5435" y="5940043"/>
            <a:ext cx="8858250" cy="3077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Ранее мы использовали защитный флюс для снижения количества брызг в коробчатых структурах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441" y="781020"/>
            <a:ext cx="86423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Причина отказа от флюса</a:t>
            </a:r>
            <a:endParaRPr lang="ru-RU" sz="2800" b="1" u="sng" dirty="0"/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250825" y="1485900"/>
            <a:ext cx="8642350" cy="47593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13000">
                <a:srgbClr val="85C2FF"/>
              </a:gs>
              <a:gs pos="64999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</a:gradFill>
          <a:ln w="44450" algn="ctr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l" eaLnBrk="0" hangingPunct="0"/>
            <a:endParaRPr lang="ru-RU">
              <a:latin typeface="Times New Roman" pitchFamily="18" charset="0"/>
            </a:endParaRPr>
          </a:p>
        </p:txBody>
      </p:sp>
      <p:pic>
        <p:nvPicPr>
          <p:cNvPr id="410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2681287" cy="20161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5" descr="G:\работа\НИИЭФА работа\ФОТО\эндоскоп\IPRP 13 штук\19.12.2011\1й объект (ОК)\IV0003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1628775"/>
            <a:ext cx="2689225" cy="20161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9" descr="IV000005Scre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628775"/>
            <a:ext cx="2687637" cy="20161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357313" y="4005263"/>
            <a:ext cx="6427787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 связи с трудностью удаления шлака после сварки, некачественным формирования шва</a:t>
            </a:r>
            <a:endParaRPr lang="ru-RU" dirty="0"/>
          </a:p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выявлением многочисленных  подрезов и брызг, было решено отказаться от применения флюса внутри коробчатых структур и продолжить поиски альтернативных способов защиты.</a:t>
            </a:r>
          </a:p>
          <a:p>
            <a:pPr algn="ctr">
              <a:defRPr/>
            </a:pPr>
            <a:r>
              <a:rPr lang="ru-RU" dirty="0"/>
              <a:t> </a:t>
            </a:r>
          </a:p>
        </p:txBody>
      </p:sp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5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3"/>
          <p:cNvSpPr>
            <a:spLocks noChangeArrowheads="1"/>
          </p:cNvSpPr>
          <p:nvPr/>
        </p:nvSpPr>
        <p:spPr bwMode="auto">
          <a:xfrm>
            <a:off x="250825" y="1340768"/>
            <a:ext cx="8642350" cy="47593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13000">
                <a:srgbClr val="85C2FF"/>
              </a:gs>
              <a:gs pos="64999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</a:gradFill>
          <a:ln w="44450" algn="ctr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l" eaLnBrk="0" hangingPunct="0"/>
            <a:endParaRPr lang="ru-RU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620688"/>
            <a:ext cx="864235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7896225" algn="l"/>
              </a:tabLst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Поиски альтернативных способов защиты корневой части шва при лазерной сварке коробчатых структур</a:t>
            </a:r>
          </a:p>
        </p:txBody>
      </p:sp>
      <p:sp>
        <p:nvSpPr>
          <p:cNvPr id="13" name="Прямоугольник 3"/>
          <p:cNvSpPr>
            <a:spLocks noChangeArrowheads="1"/>
          </p:cNvSpPr>
          <p:nvPr/>
        </p:nvSpPr>
        <p:spPr bwMode="auto">
          <a:xfrm>
            <a:off x="323850" y="1843410"/>
            <a:ext cx="525621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266700" algn="just">
              <a:buFont typeface="Wingdings" pitchFamily="2" charset="2"/>
              <a:buChar char="ü"/>
            </a:pPr>
            <a:r>
              <a:rPr lang="ru-RU" sz="1400" u="sng" dirty="0" smtClean="0"/>
              <a:t>Измельчённый </a:t>
            </a:r>
            <a:r>
              <a:rPr lang="ru-RU" sz="1400" u="sng" dirty="0"/>
              <a:t>до дисперсности от 100 до 150 мкм флюс</a:t>
            </a:r>
          </a:p>
          <a:p>
            <a:pPr indent="266700" algn="just"/>
            <a:r>
              <a:rPr lang="ru-RU" sz="1400" dirty="0"/>
              <a:t>Флюс имеет не достаточно высокую температуру стеклования и при попадании излучения на него может прижигаться к стали достаточно прочно и простым смывание водой удалить этот слой не представляется возможным.</a:t>
            </a:r>
          </a:p>
          <a:p>
            <a:pPr indent="266700" algn="just"/>
            <a:endParaRPr lang="ru-RU" sz="1400" u="sng" dirty="0" smtClean="0"/>
          </a:p>
          <a:p>
            <a:pPr indent="266700" algn="just"/>
            <a:endParaRPr lang="ru-RU" sz="1400" u="sng" dirty="0"/>
          </a:p>
          <a:p>
            <a:pPr indent="266700" algn="just"/>
            <a:endParaRPr lang="ru-RU" sz="1400" u="sng" dirty="0"/>
          </a:p>
          <a:p>
            <a:pPr indent="266700" algn="just">
              <a:buFont typeface="Wingdings" pitchFamily="2" charset="2"/>
              <a:buChar char="ü"/>
            </a:pPr>
            <a:r>
              <a:rPr lang="ru-RU" sz="1400" u="sng" dirty="0"/>
              <a:t>Пылевидный кварц с частицами 50 мкм</a:t>
            </a:r>
          </a:p>
          <a:p>
            <a:pPr indent="266700" algn="just"/>
            <a:r>
              <a:rPr lang="ru-RU" sz="1400" dirty="0"/>
              <a:t>При сварке коробчатых образцов возникает проблема защиты поверхности корневой части шва, находящейся под проплавом противоположного шва.</a:t>
            </a:r>
          </a:p>
          <a:p>
            <a:pPr indent="266700" algn="just"/>
            <a:endParaRPr lang="ru-RU" sz="1200" b="1" u="sng" dirty="0"/>
          </a:p>
          <a:p>
            <a:pPr indent="266700" algn="just"/>
            <a:endParaRPr lang="ru-RU" sz="1200" b="1" u="sng" dirty="0"/>
          </a:p>
        </p:txBody>
      </p:sp>
      <p:pic>
        <p:nvPicPr>
          <p:cNvPr id="14" name="Рисунок 6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2059310"/>
            <a:ext cx="2700337" cy="13684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3499172"/>
            <a:ext cx="2700337" cy="15128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6948488" y="1771972"/>
            <a:ext cx="9366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1100" b="1" u="sng"/>
              <a:t>Суспензии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0825" y="5373216"/>
            <a:ext cx="86423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7896225" algn="l"/>
              </a:tabLst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данный момент, мы максимально снизили брызгообразование при лазерной сварке, путем оптимизации режимов и применения специальных способов защиты.</a:t>
            </a:r>
            <a:endParaRPr lang="ru-RU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2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7"/>
          <p:cNvSpPr txBox="1">
            <a:spLocks noChangeArrowheads="1"/>
          </p:cNvSpPr>
          <p:nvPr/>
        </p:nvSpPr>
        <p:spPr bwMode="auto">
          <a:xfrm>
            <a:off x="8656638" y="64023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ru-RU" altLang="ru-RU" sz="1800"/>
          </a:p>
        </p:txBody>
      </p:sp>
      <p:pic>
        <p:nvPicPr>
          <p:cNvPr id="11269" name="Рисунок 3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41" y="4734329"/>
            <a:ext cx="5014411" cy="1302334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Рисунок 3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" y="1668511"/>
            <a:ext cx="3105245" cy="438184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6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27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8263"/>
            <a:ext cx="576263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Line 11"/>
          <p:cNvSpPr>
            <a:spLocks noChangeShapeType="1"/>
          </p:cNvSpPr>
          <p:nvPr/>
        </p:nvSpPr>
        <p:spPr bwMode="auto">
          <a:xfrm>
            <a:off x="827088" y="476250"/>
            <a:ext cx="7345362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582613" y="738145"/>
            <a:ext cx="7518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cs typeface="Times New Roman" pitchFamily="18" charset="0"/>
              </a:rPr>
              <a:t>Результат подбора режимов сварки для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ru-RU" sz="2000" b="1" dirty="0" smtClean="0">
                <a:cs typeface="Times New Roman" pitchFamily="18" charset="0"/>
              </a:rPr>
              <a:t>нержавеющей стали 316</a:t>
            </a:r>
            <a:r>
              <a:rPr lang="en-US" sz="2000" b="1" dirty="0">
                <a:cs typeface="Times New Roman" pitchFamily="18" charset="0"/>
              </a:rPr>
              <a:t>L </a:t>
            </a:r>
            <a:r>
              <a:rPr lang="ru-RU" sz="2000" b="1" dirty="0" smtClean="0">
                <a:cs typeface="Times New Roman" pitchFamily="18" charset="0"/>
              </a:rPr>
              <a:t>толщиной </a:t>
            </a:r>
            <a:r>
              <a:rPr lang="ru-RU" sz="2000" b="1" dirty="0">
                <a:cs typeface="Times New Roman" pitchFamily="18" charset="0"/>
              </a:rPr>
              <a:t>6</a:t>
            </a:r>
            <a:r>
              <a:rPr lang="ru-RU" sz="2000" b="1" dirty="0" smtClean="0">
                <a:cs typeface="Times New Roman" pitchFamily="18" charset="0"/>
              </a:rPr>
              <a:t>мм</a:t>
            </a:r>
            <a:endParaRPr lang="ru-RU" sz="2000" dirty="0">
              <a:cs typeface="Times New Roman" pitchFamily="18" charset="0"/>
            </a:endParaRPr>
          </a:p>
        </p:txBody>
      </p:sp>
      <p:sp>
        <p:nvSpPr>
          <p:cNvPr id="18" name="Прямоугольник 15"/>
          <p:cNvSpPr>
            <a:spLocks noChangeArrowheads="1"/>
          </p:cNvSpPr>
          <p:nvPr/>
        </p:nvSpPr>
        <p:spPr bwMode="auto">
          <a:xfrm>
            <a:off x="3851921" y="1936018"/>
            <a:ext cx="480471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Для получения оптимальных режимов сварки более 100 различных параметров было отработанно и проанализировано.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Все сварные швы выполненные на оптимизированных режимах  соответствуют стандарту </a:t>
            </a:r>
            <a:r>
              <a:rPr lang="en-US" dirty="0" smtClean="0"/>
              <a:t>EN ISO 13919-1 level B</a:t>
            </a:r>
          </a:p>
          <a:p>
            <a:pPr algn="just"/>
            <a:endParaRPr lang="ru-RU" dirty="0"/>
          </a:p>
        </p:txBody>
      </p:sp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462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"/>
          <p:cNvSpPr txBox="1">
            <a:spLocks noChangeArrowheads="1"/>
          </p:cNvSpPr>
          <p:nvPr/>
        </p:nvSpPr>
        <p:spPr bwMode="auto">
          <a:xfrm>
            <a:off x="8656638" y="64023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ru-RU" altLang="ru-RU" sz="1800"/>
          </a:p>
        </p:txBody>
      </p:sp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867123" y="693994"/>
            <a:ext cx="7518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cs typeface="Times New Roman" pitchFamily="18" charset="0"/>
              </a:rPr>
              <a:t>Результат подбора режимов сварки для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ru-RU" sz="2000" b="1" dirty="0" smtClean="0">
                <a:cs typeface="Times New Roman" pitchFamily="18" charset="0"/>
              </a:rPr>
              <a:t>нержавеющей стали 316</a:t>
            </a:r>
            <a:r>
              <a:rPr lang="en-US" sz="2000" b="1" dirty="0">
                <a:cs typeface="Times New Roman" pitchFamily="18" charset="0"/>
              </a:rPr>
              <a:t>L </a:t>
            </a:r>
            <a:r>
              <a:rPr lang="ru-RU" sz="2000" b="1" dirty="0" smtClean="0">
                <a:cs typeface="Times New Roman" pitchFamily="18" charset="0"/>
              </a:rPr>
              <a:t>толщиной </a:t>
            </a:r>
            <a:r>
              <a:rPr lang="en-US" sz="2000" b="1" dirty="0" smtClean="0">
                <a:cs typeface="Times New Roman" pitchFamily="18" charset="0"/>
              </a:rPr>
              <a:t>12</a:t>
            </a:r>
            <a:r>
              <a:rPr lang="ru-RU" sz="2000" b="1" dirty="0" smtClean="0">
                <a:cs typeface="Times New Roman" pitchFamily="18" charset="0"/>
              </a:rPr>
              <a:t>мм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12293" name="Рисунок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94" b="5453"/>
          <a:stretch>
            <a:fillRect/>
          </a:stretch>
        </p:blipFill>
        <p:spPr bwMode="auto">
          <a:xfrm>
            <a:off x="3941263" y="4684790"/>
            <a:ext cx="4899524" cy="158642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33" y="1401880"/>
            <a:ext cx="3142770" cy="489865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796925" y="645160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30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8263"/>
            <a:ext cx="576263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1" name="Line 11"/>
          <p:cNvSpPr>
            <a:spLocks noChangeShapeType="1"/>
          </p:cNvSpPr>
          <p:nvPr/>
        </p:nvSpPr>
        <p:spPr bwMode="auto">
          <a:xfrm>
            <a:off x="827088" y="476250"/>
            <a:ext cx="7345362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2" name="Прямоугольник 15"/>
          <p:cNvSpPr>
            <a:spLocks noChangeArrowheads="1"/>
          </p:cNvSpPr>
          <p:nvPr/>
        </p:nvSpPr>
        <p:spPr bwMode="auto">
          <a:xfrm>
            <a:off x="3941263" y="1889173"/>
            <a:ext cx="491454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Для получения оптимальных режимов сварки более 80 различных параметров было отработанно и проанализировано.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Все сварные швы выполненные на оптимизированных режимах  соответствуют стандарту </a:t>
            </a:r>
            <a:r>
              <a:rPr lang="en-US" dirty="0" smtClean="0"/>
              <a:t>EN ISO 13919-1 level B</a:t>
            </a:r>
          </a:p>
          <a:p>
            <a:pPr algn="just"/>
            <a:endParaRPr lang="ru-RU" dirty="0"/>
          </a:p>
        </p:txBody>
      </p:sp>
      <p:pic>
        <p:nvPicPr>
          <p:cNvPr id="12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1" y="6469886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532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0" name="TextBox 18"/>
          <p:cNvSpPr txBox="1">
            <a:spLocks noChangeArrowheads="1"/>
          </p:cNvSpPr>
          <p:nvPr/>
        </p:nvSpPr>
        <p:spPr bwMode="auto">
          <a:xfrm>
            <a:off x="285750" y="5734050"/>
            <a:ext cx="8858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 sz="1600"/>
          </a:p>
          <a:p>
            <a:endParaRPr lang="ru-RU" sz="1600"/>
          </a:p>
        </p:txBody>
      </p:sp>
      <p:sp>
        <p:nvSpPr>
          <p:cNvPr id="14341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4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4" name="Text Box 22"/>
          <p:cNvSpPr txBox="1">
            <a:spLocks noChangeArrowheads="1"/>
          </p:cNvSpPr>
          <p:nvPr/>
        </p:nvSpPr>
        <p:spPr bwMode="auto">
          <a:xfrm>
            <a:off x="2657475" y="4291013"/>
            <a:ext cx="2778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/>
              <a:t> </a:t>
            </a:r>
          </a:p>
        </p:txBody>
      </p:sp>
      <p:sp>
        <p:nvSpPr>
          <p:cNvPr id="14345" name="Text Box 26"/>
          <p:cNvSpPr txBox="1">
            <a:spLocks noChangeArrowheads="1"/>
          </p:cNvSpPr>
          <p:nvPr/>
        </p:nvSpPr>
        <p:spPr bwMode="auto">
          <a:xfrm>
            <a:off x="4192588" y="2419350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/>
          </a:p>
        </p:txBody>
      </p:sp>
      <p:sp>
        <p:nvSpPr>
          <p:cNvPr id="14346" name="Text Box 27"/>
          <p:cNvSpPr txBox="1">
            <a:spLocks noChangeArrowheads="1"/>
          </p:cNvSpPr>
          <p:nvPr/>
        </p:nvSpPr>
        <p:spPr bwMode="auto">
          <a:xfrm>
            <a:off x="3832225" y="27797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/>
          </a:p>
        </p:txBody>
      </p:sp>
      <p:sp>
        <p:nvSpPr>
          <p:cNvPr id="14347" name="Text Box 31"/>
          <p:cNvSpPr txBox="1">
            <a:spLocks noChangeArrowheads="1"/>
          </p:cNvSpPr>
          <p:nvPr/>
        </p:nvSpPr>
        <p:spPr bwMode="auto">
          <a:xfrm>
            <a:off x="1095375" y="5659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/>
          </a:p>
        </p:txBody>
      </p:sp>
      <p:sp>
        <p:nvSpPr>
          <p:cNvPr id="14348" name="Text Box 33"/>
          <p:cNvSpPr txBox="1">
            <a:spLocks noChangeArrowheads="1"/>
          </p:cNvSpPr>
          <p:nvPr/>
        </p:nvSpPr>
        <p:spPr bwMode="auto">
          <a:xfrm>
            <a:off x="7504113" y="12668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/>
          </a:p>
        </p:txBody>
      </p:sp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819190" y="571370"/>
            <a:ext cx="772529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800" b="1" dirty="0" smtClean="0"/>
              <a:t>Для лазерной сварки мы используем высококачественный газ аргон</a:t>
            </a:r>
            <a:endParaRPr lang="ru-RU" sz="1800" b="1" dirty="0"/>
          </a:p>
          <a:p>
            <a:endParaRPr lang="ru-RU" sz="1600" dirty="0"/>
          </a:p>
        </p:txBody>
      </p:sp>
      <p:pic>
        <p:nvPicPr>
          <p:cNvPr id="14352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071563"/>
            <a:ext cx="4594225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50" name="Picture 17" descr="DSCN049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6" y="3302879"/>
            <a:ext cx="4547159" cy="30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4838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142875" y="1050925"/>
            <a:ext cx="8858250" cy="4970463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13000">
                <a:srgbClr val="85C2FF"/>
              </a:gs>
              <a:gs pos="64999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</a:gradFill>
          <a:ln w="44450" algn="ctr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ru-RU" sz="1800"/>
          </a:p>
        </p:txBody>
      </p:sp>
      <p:sp>
        <p:nvSpPr>
          <p:cNvPr id="6" name="Нижний колонтитул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sz="120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508625" y="9080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ru-RU" altLang="ru-RU" sz="1800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984750" y="7127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ru-RU" altLang="ru-RU" sz="1800">
              <a:latin typeface="Arial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80269" y="4681654"/>
            <a:ext cx="74882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altLang="ru-RU" sz="1800" b="1" dirty="0" smtClean="0"/>
              <a:t>Все сварщики-операторы прошли курс обучения в специализированном центре.</a:t>
            </a: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573088" y="549275"/>
            <a:ext cx="8064500" cy="457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alt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Сертификация операторов робота</a:t>
            </a:r>
            <a:r>
              <a:rPr lang="en-US" alt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MOTOMAN</a:t>
            </a:r>
            <a:endParaRPr lang="ru-RU" altLang="ru-RU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0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20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6396" name="Picture 16" descr="img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225550"/>
            <a:ext cx="19812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7" descr="img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238250"/>
            <a:ext cx="200977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8" descr="img0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3" y="1225550"/>
            <a:ext cx="197485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19" descr="img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225550"/>
            <a:ext cx="1976438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2593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кругленный прямоугольник 1"/>
          <p:cNvSpPr>
            <a:spLocks noChangeArrowheads="1"/>
          </p:cNvSpPr>
          <p:nvPr/>
        </p:nvSpPr>
        <p:spPr bwMode="auto">
          <a:xfrm>
            <a:off x="5210175" y="1989138"/>
            <a:ext cx="3825875" cy="3384550"/>
          </a:xfrm>
          <a:prstGeom prst="roundRect">
            <a:avLst>
              <a:gd name="adj" fmla="val 3264"/>
            </a:avLst>
          </a:prstGeom>
          <a:solidFill>
            <a:srgbClr val="FFC000">
              <a:alpha val="16078"/>
            </a:srgbClr>
          </a:solidFill>
          <a:ln w="25400" cmpd="dbl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ru-RU" sz="180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4938" y="476151"/>
            <a:ext cx="7264400" cy="936625"/>
          </a:xfrm>
          <a:solidFill>
            <a:srgbClr val="FFFFFF"/>
          </a:solidFill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Аттестация организацией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Bureau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Veritas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(France)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Rectangle 177"/>
          <p:cNvSpPr>
            <a:spLocks noChangeArrowheads="1"/>
          </p:cNvSpPr>
          <p:nvPr/>
        </p:nvSpPr>
        <p:spPr bwMode="auto">
          <a:xfrm>
            <a:off x="571500" y="3646488"/>
            <a:ext cx="828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 eaLnBrk="1" hangingPunct="1"/>
            <a:endParaRPr lang="en-US"/>
          </a:p>
          <a:p>
            <a:pPr algn="l" eaLnBrk="1" hangingPunct="1"/>
            <a:r>
              <a:rPr lang="ru-RU" sz="1800" b="1"/>
              <a:t>        </a:t>
            </a:r>
            <a:endParaRPr lang="ru-RU" sz="1800"/>
          </a:p>
        </p:txBody>
      </p:sp>
      <p:sp>
        <p:nvSpPr>
          <p:cNvPr id="19461" name="Rectangle 178"/>
          <p:cNvSpPr>
            <a:spLocks noChangeArrowheads="1"/>
          </p:cNvSpPr>
          <p:nvPr/>
        </p:nvSpPr>
        <p:spPr bwMode="auto">
          <a:xfrm>
            <a:off x="3929063" y="765175"/>
            <a:ext cx="4624387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 algn="l">
              <a:buFont typeface="Arial" charset="0"/>
              <a:buNone/>
            </a:pPr>
            <a:endParaRPr lang="ru-RU" sz="1800" b="1">
              <a:solidFill>
                <a:schemeClr val="tx2"/>
              </a:solidFill>
            </a:endParaRPr>
          </a:p>
        </p:txBody>
      </p:sp>
      <p:pic>
        <p:nvPicPr>
          <p:cNvPr id="19462" name="Picture 1033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644525"/>
            <a:ext cx="10810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6"/>
          <p:cNvSpPr txBox="1">
            <a:spLocks noChangeArrowheads="1"/>
          </p:cNvSpPr>
          <p:nvPr/>
        </p:nvSpPr>
        <p:spPr bwMode="auto">
          <a:xfrm>
            <a:off x="5267325" y="2347813"/>
            <a:ext cx="36766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ru-RU" sz="1600" dirty="0" smtClean="0"/>
              <a:t>В связи с корректировкой режимов сварки и разработкой новых технологий в 2014 году была запланирована повторная аттестация технологий и сварщиков-операторов.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Мы планируем закончить аттестацию и получить аттестационные документы в сентябре 2014 года. </a:t>
            </a:r>
            <a:endParaRPr lang="ru-RU" sz="1600" dirty="0"/>
          </a:p>
          <a:p>
            <a:pPr algn="just"/>
            <a:endParaRPr lang="ru-RU" sz="1600" dirty="0"/>
          </a:p>
          <a:p>
            <a:pPr algn="just"/>
            <a:r>
              <a:rPr lang="ru-RU" sz="1600" b="1" dirty="0"/>
              <a:t>   </a:t>
            </a:r>
          </a:p>
        </p:txBody>
      </p:sp>
      <p:pic>
        <p:nvPicPr>
          <p:cNvPr id="1946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2060575"/>
            <a:ext cx="2214563" cy="3240088"/>
          </a:xfrm>
          <a:prstGeom prst="rect">
            <a:avLst/>
          </a:prstGeom>
          <a:noFill/>
          <a:ln w="25400" cmpd="thinThick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2068513"/>
            <a:ext cx="2235200" cy="3240087"/>
          </a:xfrm>
          <a:prstGeom prst="rect">
            <a:avLst/>
          </a:prstGeom>
          <a:noFill/>
          <a:ln w="25400" cmpd="thinThick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7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946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9" name="Line 11"/>
          <p:cNvSpPr>
            <a:spLocks noChangeShapeType="1"/>
          </p:cNvSpPr>
          <p:nvPr/>
        </p:nvSpPr>
        <p:spPr bwMode="auto">
          <a:xfrm>
            <a:off x="755650" y="6308725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2" name="TextBox 3"/>
          <p:cNvSpPr txBox="1">
            <a:spLocks noChangeArrowheads="1"/>
          </p:cNvSpPr>
          <p:nvPr/>
        </p:nvSpPr>
        <p:spPr bwMode="auto">
          <a:xfrm>
            <a:off x="2185867" y="1351242"/>
            <a:ext cx="54026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600" b="1" dirty="0" smtClean="0"/>
              <a:t>Первая аттестация была успешно проведена в 2010 году</a:t>
            </a:r>
          </a:p>
        </p:txBody>
      </p:sp>
      <p:pic>
        <p:nvPicPr>
          <p:cNvPr id="15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9809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6627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1" name="Rectangle 12"/>
          <p:cNvSpPr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sz="1200" b="1"/>
          </a:p>
        </p:txBody>
      </p:sp>
      <p:sp>
        <p:nvSpPr>
          <p:cNvPr id="2" name="TextBox 1"/>
          <p:cNvSpPr txBox="1"/>
          <p:nvPr/>
        </p:nvSpPr>
        <p:spPr>
          <a:xfrm>
            <a:off x="719138" y="943333"/>
            <a:ext cx="7672387" cy="43088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/>
              <a:t>Заключение</a:t>
            </a:r>
            <a:endParaRPr lang="en-US" sz="2800" b="1" dirty="0"/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/>
              <a:t>Лазерные технологии сварки для нержавеющих сталей 316</a:t>
            </a:r>
            <a:r>
              <a:rPr lang="en-US" sz="2000" dirty="0" smtClean="0"/>
              <a:t>L </a:t>
            </a:r>
            <a:r>
              <a:rPr lang="ru-RU" sz="2000" dirty="0" smtClean="0"/>
              <a:t> и ХМ-19 для толщин 6мм и 12мм разработаны и аттестованы.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/>
              <a:t>Успешно выполняется сварка замкнутых лазерных швов </a:t>
            </a:r>
            <a:r>
              <a:rPr lang="ru-RU" sz="2000" dirty="0"/>
              <a:t>нержавеющих сталей 316</a:t>
            </a:r>
            <a:r>
              <a:rPr lang="en-US" sz="2000" dirty="0"/>
              <a:t>L </a:t>
            </a:r>
            <a:r>
              <a:rPr lang="ru-RU" sz="2000" dirty="0"/>
              <a:t> и </a:t>
            </a:r>
            <a:r>
              <a:rPr lang="ru-RU" sz="2000" dirty="0" smtClean="0"/>
              <a:t>ХМ-19, </a:t>
            </a:r>
            <a:r>
              <a:rPr lang="ru-RU" sz="2000" dirty="0"/>
              <a:t>для толщин 6мм и 12мм разработаны и аттестованы</a:t>
            </a:r>
            <a:r>
              <a:rPr lang="ru-RU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/>
              <a:t>Успешно разрабатывается лазерная сварка нержавеющих сталей </a:t>
            </a:r>
            <a:r>
              <a:rPr lang="ru-RU" sz="2000" dirty="0"/>
              <a:t>316</a:t>
            </a:r>
            <a:r>
              <a:rPr lang="en-US" sz="2000" dirty="0"/>
              <a:t>L </a:t>
            </a:r>
            <a:r>
              <a:rPr lang="ru-RU" sz="2000" dirty="0" smtClean="0"/>
              <a:t>толщиной 14мм</a:t>
            </a:r>
            <a:endParaRPr lang="ru-RU" sz="2000" dirty="0"/>
          </a:p>
          <a:p>
            <a:pPr>
              <a:defRPr/>
            </a:pPr>
            <a:endParaRPr lang="en-US" dirty="0"/>
          </a:p>
          <a:p>
            <a:pPr marL="342900" indent="-342900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310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765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5496" y="2803907"/>
            <a:ext cx="9073008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cap="all" spc="6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1756D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" charset="0"/>
              </a:rPr>
              <a:t>Спасибо за внимание!</a:t>
            </a:r>
            <a:endParaRPr lang="ru-RU" sz="2800" b="1" cap="all" spc="6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1756D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  <p:sp>
        <p:nvSpPr>
          <p:cNvPr id="27656" name="Rectangle 12"/>
          <p:cNvSpPr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sz="1200" b="1"/>
          </a:p>
        </p:txBody>
      </p:sp>
      <p:sp>
        <p:nvSpPr>
          <p:cNvPr id="8" name="TextBox 7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718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981075"/>
            <a:ext cx="1246187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153" name="Group 22"/>
          <p:cNvGrpSpPr>
            <a:grpSpLocks/>
          </p:cNvGrpSpPr>
          <p:nvPr/>
        </p:nvGrpSpPr>
        <p:grpSpPr bwMode="auto">
          <a:xfrm>
            <a:off x="107950" y="2205038"/>
            <a:ext cx="5761038" cy="3681412"/>
            <a:chOff x="-6948" y="-1242"/>
            <a:chExt cx="5511" cy="3317"/>
          </a:xfrm>
        </p:grpSpPr>
        <p:pic>
          <p:nvPicPr>
            <p:cNvPr id="5138" name="Picture 4" descr="iter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3" r="581" b="1173"/>
            <a:stretch>
              <a:fillRect/>
            </a:stretch>
          </p:blipFill>
          <p:spPr bwMode="auto">
            <a:xfrm>
              <a:off x="-5784" y="-1242"/>
              <a:ext cx="3326" cy="3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9" name="AutoShape 5"/>
            <p:cNvSpPr>
              <a:spLocks noChangeArrowheads="1"/>
            </p:cNvSpPr>
            <p:nvPr/>
          </p:nvSpPr>
          <p:spPr bwMode="auto">
            <a:xfrm>
              <a:off x="-6948" y="-997"/>
              <a:ext cx="1088" cy="363"/>
            </a:xfrm>
            <a:prstGeom prst="wedgeRoundRectCallout">
              <a:avLst>
                <a:gd name="adj1" fmla="val 157856"/>
                <a:gd name="adj2" fmla="val 197657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algn="l" defTabSz="825500" eaLnBrk="1" hangingPunct="1"/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Conductors and Poloidal Magnetic </a:t>
              </a:r>
            </a:p>
            <a:p>
              <a:pPr algn="l" defTabSz="825500" eaLnBrk="1" hangingPunct="1"/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Field Coils</a:t>
              </a:r>
            </a:p>
          </p:txBody>
        </p:sp>
        <p:sp>
          <p:nvSpPr>
            <p:cNvPr id="5140" name="AutoShape 6"/>
            <p:cNvSpPr>
              <a:spLocks noChangeArrowheads="1"/>
            </p:cNvSpPr>
            <p:nvPr/>
          </p:nvSpPr>
          <p:spPr bwMode="auto">
            <a:xfrm>
              <a:off x="-6948" y="454"/>
              <a:ext cx="1088" cy="363"/>
            </a:xfrm>
            <a:prstGeom prst="wedgeRoundRectCallout">
              <a:avLst>
                <a:gd name="adj1" fmla="val 155366"/>
                <a:gd name="adj2" fmla="val -20801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algn="l" defTabSz="825500" eaLnBrk="1" hangingPunct="1"/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Conductors for Toroidal Magnetic </a:t>
              </a:r>
            </a:p>
            <a:p>
              <a:pPr algn="l" defTabSz="825500" eaLnBrk="1" hangingPunct="1"/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Field Coil</a:t>
              </a:r>
            </a:p>
          </p:txBody>
        </p:sp>
        <p:sp>
          <p:nvSpPr>
            <p:cNvPr id="5141" name="AutoShape 7"/>
            <p:cNvSpPr>
              <a:spLocks noChangeArrowheads="1"/>
            </p:cNvSpPr>
            <p:nvPr/>
          </p:nvSpPr>
          <p:spPr bwMode="auto">
            <a:xfrm>
              <a:off x="-6948" y="-287"/>
              <a:ext cx="1225" cy="499"/>
            </a:xfrm>
            <a:prstGeom prst="flowChartAlternateProcess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eaLnBrk="1" fontAlgn="ctr" hangingPunct="1"/>
              <a:r>
                <a:rPr lang="ru-RU" sz="800" b="1">
                  <a:solidFill>
                    <a:srgbClr val="FF0066"/>
                  </a:solidFill>
                  <a:latin typeface="Arial" charset="0"/>
                </a:rPr>
                <a:t>Switching Networks, Discharge Circuits, </a:t>
              </a:r>
              <a:endParaRPr lang="en-US" sz="800" b="1">
                <a:solidFill>
                  <a:srgbClr val="FF0066"/>
                </a:solidFill>
                <a:latin typeface="Arial" charset="0"/>
              </a:endParaRPr>
            </a:p>
            <a:p>
              <a:pPr eaLnBrk="1" fontAlgn="ctr" hangingPunct="1"/>
              <a:r>
                <a:rPr lang="ru-RU" sz="800" b="1">
                  <a:solidFill>
                    <a:srgbClr val="FF0066"/>
                  </a:solidFill>
                  <a:latin typeface="Arial" charset="0"/>
                </a:rPr>
                <a:t>DC Distribution and Instrumentation</a:t>
              </a:r>
              <a:endParaRPr lang="ru-RU" sz="800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5142" name="AutoShape 8"/>
            <p:cNvSpPr>
              <a:spLocks noChangeArrowheads="1"/>
            </p:cNvSpPr>
            <p:nvPr/>
          </p:nvSpPr>
          <p:spPr bwMode="auto">
            <a:xfrm>
              <a:off x="-6948" y="1180"/>
              <a:ext cx="1088" cy="408"/>
            </a:xfrm>
            <a:prstGeom prst="wedgeRoundRectCallout">
              <a:avLst>
                <a:gd name="adj1" fmla="val 177116"/>
                <a:gd name="adj2" fmla="val -104167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defTabSz="825500" eaLnBrk="1" hangingPunct="1"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Dome for Divertor </a:t>
              </a:r>
              <a:r>
                <a:rPr lang="en-GB" sz="800" b="1">
                  <a:solidFill>
                    <a:srgbClr val="FF0066"/>
                  </a:solidFill>
                  <a:latin typeface="Arial" charset="0"/>
                </a:rPr>
                <a:t>Cassette</a:t>
              </a:r>
            </a:p>
            <a:p>
              <a:pPr defTabSz="825500" eaLnBrk="1" hangingPunct="1"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PFC Tests</a:t>
              </a:r>
              <a:endParaRPr lang="en-GB" sz="8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5143" name="AutoShape 9"/>
            <p:cNvSpPr>
              <a:spLocks noChangeArrowheads="1"/>
            </p:cNvSpPr>
            <p:nvPr/>
          </p:nvSpPr>
          <p:spPr bwMode="auto">
            <a:xfrm>
              <a:off x="-2547" y="1588"/>
              <a:ext cx="1088" cy="317"/>
            </a:xfrm>
            <a:prstGeom prst="wedgeRoundRectCallout">
              <a:avLst>
                <a:gd name="adj1" fmla="val -153583"/>
                <a:gd name="adj2" fmla="val -266403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defTabSz="825500" eaLnBrk="1" hangingPunct="1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First Wall &amp; Shielding Blanket</a:t>
              </a:r>
              <a:endParaRPr lang="ru-RU" sz="8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5144" name="AutoShape 10"/>
            <p:cNvSpPr>
              <a:spLocks noChangeArrowheads="1"/>
            </p:cNvSpPr>
            <p:nvPr/>
          </p:nvSpPr>
          <p:spPr bwMode="auto">
            <a:xfrm>
              <a:off x="-2525" y="-351"/>
              <a:ext cx="1088" cy="317"/>
            </a:xfrm>
            <a:prstGeom prst="wedgeRoundRectCallout">
              <a:avLst>
                <a:gd name="adj1" fmla="val -118657"/>
                <a:gd name="adj2" fmla="val 96690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defTabSz="825500" eaLnBrk="1" fontAlgn="t" hangingPunct="1"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Upper Ports </a:t>
              </a:r>
              <a:r>
                <a:rPr lang="ru-RU" sz="800" b="1">
                  <a:solidFill>
                    <a:srgbClr val="FF0066"/>
                  </a:solidFill>
                  <a:latin typeface="Arial" charset="0"/>
                </a:rPr>
                <a:t>Assemblies</a:t>
              </a:r>
            </a:p>
          </p:txBody>
        </p:sp>
        <p:sp>
          <p:nvSpPr>
            <p:cNvPr id="5145" name="AutoShape 11"/>
            <p:cNvSpPr>
              <a:spLocks noChangeArrowheads="1"/>
            </p:cNvSpPr>
            <p:nvPr/>
          </p:nvSpPr>
          <p:spPr bwMode="auto">
            <a:xfrm>
              <a:off x="-2547" y="713"/>
              <a:ext cx="1088" cy="317"/>
            </a:xfrm>
            <a:prstGeom prst="wedgeRoundRectCallout">
              <a:avLst>
                <a:gd name="adj1" fmla="val -148528"/>
                <a:gd name="adj2" fmla="val -124449"/>
                <a:gd name="adj3" fmla="val 16667"/>
              </a:avLst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lIns="82472" tIns="41236" rIns="82472" bIns="41236" anchor="ctr" anchorCtr="1"/>
            <a:lstStyle/>
            <a:p>
              <a:pPr defTabSz="825500" eaLnBrk="1" fontAlgn="t" hangingPunct="1"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Blanket Module Connections</a:t>
              </a:r>
              <a:endParaRPr lang="ru-RU" sz="800" b="1">
                <a:solidFill>
                  <a:srgbClr val="FF0066"/>
                </a:solidFill>
                <a:latin typeface="Arial" charset="0"/>
              </a:endParaRPr>
            </a:p>
          </p:txBody>
        </p:sp>
        <p:sp>
          <p:nvSpPr>
            <p:cNvPr id="5146" name="AutoShape 12"/>
            <p:cNvSpPr>
              <a:spLocks noChangeArrowheads="1"/>
            </p:cNvSpPr>
            <p:nvPr/>
          </p:nvSpPr>
          <p:spPr bwMode="auto">
            <a:xfrm>
              <a:off x="-2547" y="-952"/>
              <a:ext cx="1088" cy="317"/>
            </a:xfrm>
            <a:prstGeom prst="flowChartAlternateProcess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800" b="1">
                  <a:solidFill>
                    <a:srgbClr val="FF0066"/>
                  </a:solidFill>
                  <a:latin typeface="Arial" charset="0"/>
                </a:rPr>
                <a:t>Diagnostics, H&amp;CD Systems</a:t>
              </a:r>
              <a:endParaRPr lang="ru-RU" sz="800">
                <a:solidFill>
                  <a:srgbClr val="FF0066"/>
                </a:solidFill>
                <a:latin typeface="Arial" charset="0"/>
              </a:endParaRPr>
            </a:p>
          </p:txBody>
        </p:sp>
      </p:grpSp>
      <p:sp>
        <p:nvSpPr>
          <p:cNvPr id="5130" name="Rectangle 12"/>
          <p:cNvSpPr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sz="1200" b="1"/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06475"/>
            <a:ext cx="133508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1006475"/>
            <a:ext cx="1443037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1006475"/>
            <a:ext cx="126365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1006475"/>
            <a:ext cx="12747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981075"/>
            <a:ext cx="13081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1006475"/>
            <a:ext cx="11906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6" t="7112" r="12344" b="87316"/>
          <a:stretch/>
        </p:blipFill>
        <p:spPr bwMode="auto">
          <a:xfrm>
            <a:off x="77788" y="549275"/>
            <a:ext cx="89884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"/>
          <p:cNvSpPr>
            <a:spLocks noChangeArrowheads="1"/>
          </p:cNvSpPr>
          <p:nvPr/>
        </p:nvSpPr>
        <p:spPr bwMode="auto">
          <a:xfrm>
            <a:off x="6018477" y="2437653"/>
            <a:ext cx="2801995" cy="35394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u="sng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ИТЭР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– это уникальный международный проект, направленный на строительство усилиями семи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его участников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первого международного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экспериментального термоядерного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реактора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крупнейшего 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мире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ТОКАМАКа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Целью Проекта является демонстрация технологической возможности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использования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термоядерной энергии в промышленных масштабах.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517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500" tmFilter="0, 0; .2, .5; .8, .5; 1, 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50" autoRev="1" fill="hold"/>
                                        <p:tgtEl>
                                          <p:spTgt spid="6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6388" y="1069975"/>
            <a:ext cx="2486025" cy="159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G:\работа\НИИЭФА работа\Митинги\17 april\Новая папка\DIV_DOME__DET-01316-A_080311_FIG2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0213" y="2554288"/>
            <a:ext cx="2451100" cy="134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765300"/>
            <a:ext cx="234632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-323850" y="5780088"/>
            <a:ext cx="54387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200" b="1" dirty="0"/>
              <a:t>Проведение тепловых испытаний 100%  элементов дивертора</a:t>
            </a:r>
            <a:r>
              <a:rPr lang="en-US" sz="1200" b="1" dirty="0"/>
              <a:t> 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Rectangle 12"/>
          <p:cNvSpPr>
            <a:spLocks noChangeArrowheads="1"/>
          </p:cNvSpPr>
          <p:nvPr/>
        </p:nvSpPr>
        <p:spPr bwMode="auto">
          <a:xfrm>
            <a:off x="2946400" y="6256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endParaRPr lang="ru-RU"/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>
            <a:off x="571500" y="404664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3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787900" y="4514850"/>
            <a:ext cx="3887788" cy="1015663"/>
          </a:xfrm>
          <a:prstGeom prst="rect">
            <a:avLst/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 algn="ctr">
              <a:defRPr/>
            </a:pPr>
            <a:r>
              <a:rPr lang="ru-RU" sz="1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Этапы </a:t>
            </a:r>
            <a:r>
              <a:rPr lang="ru-RU" sz="1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работы</a:t>
            </a:r>
          </a:p>
          <a:p>
            <a:pPr marL="457200" indent="-457200" algn="ctr">
              <a:defRPr/>
            </a:pP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2007-2016 </a:t>
            </a:r>
            <a:r>
              <a:rPr lang="ru-RU" sz="1100" b="1" dirty="0" smtClean="0">
                <a:solidFill>
                  <a:srgbClr val="C00000"/>
                </a:solidFill>
              </a:rPr>
              <a:t> </a:t>
            </a:r>
            <a:r>
              <a:rPr lang="ru-RU" sz="1200" dirty="0"/>
              <a:t>-  подтверждение квалификации</a:t>
            </a:r>
          </a:p>
          <a:p>
            <a:pPr marL="457200" indent="-457200" algn="ctr">
              <a:defRPr/>
            </a:pPr>
            <a:r>
              <a:rPr lang="ru-RU" sz="1200" dirty="0"/>
              <a:t> и подготовка к производству</a:t>
            </a:r>
          </a:p>
          <a:p>
            <a:pPr marL="457200" indent="-457200" algn="ctr">
              <a:defRPr/>
            </a:pPr>
            <a:r>
              <a:rPr lang="en-US" sz="1200" dirty="0"/>
              <a:t> </a:t>
            </a: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2016-2022 </a:t>
            </a:r>
            <a:r>
              <a:rPr lang="ru-RU" sz="1200" dirty="0" smtClean="0"/>
              <a:t>  </a:t>
            </a:r>
            <a:r>
              <a:rPr lang="ru-RU" sz="1200" dirty="0"/>
              <a:t>- изготовление и поставка</a:t>
            </a:r>
          </a:p>
          <a:p>
            <a:pPr marL="457200" indent="-457200" algn="ctr">
              <a:defRPr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Text Box 18"/>
          <p:cNvSpPr txBox="1">
            <a:spLocks noChangeArrowheads="1"/>
          </p:cNvSpPr>
          <p:nvPr/>
        </p:nvSpPr>
        <p:spPr bwMode="auto">
          <a:xfrm>
            <a:off x="6812817" y="1095375"/>
            <a:ext cx="1074333" cy="25391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050" b="1" dirty="0" smtClean="0">
                <a:cs typeface="Times New Roman" pitchFamily="18" charset="0"/>
              </a:rPr>
              <a:t>Первая стенка</a:t>
            </a:r>
            <a:endParaRPr lang="ru-RU" sz="1050" b="1" dirty="0">
              <a:cs typeface="Times New Roman" pitchFamily="18" charset="0"/>
            </a:endParaRPr>
          </a:p>
        </p:txBody>
      </p:sp>
      <p:sp>
        <p:nvSpPr>
          <p:cNvPr id="6158" name="Text Box 19"/>
          <p:cNvSpPr txBox="1">
            <a:spLocks noChangeArrowheads="1"/>
          </p:cNvSpPr>
          <p:nvPr/>
        </p:nvSpPr>
        <p:spPr bwMode="auto">
          <a:xfrm>
            <a:off x="7002829" y="3714750"/>
            <a:ext cx="2103461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050" b="1" dirty="0" smtClean="0">
                <a:cs typeface="Times New Roman" pitchFamily="18" charset="0"/>
              </a:rPr>
              <a:t>Центральная сборка дивертора</a:t>
            </a:r>
            <a:endParaRPr lang="ru-RU" sz="1050" b="1" dirty="0">
              <a:cs typeface="Times New Roman" pitchFamily="18" charset="0"/>
            </a:endParaRPr>
          </a:p>
        </p:txBody>
      </p:sp>
      <p:pic>
        <p:nvPicPr>
          <p:cNvPr id="6160" name="Picture 1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5213" y="4038600"/>
            <a:ext cx="2486025" cy="159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-255588" y="3505200"/>
            <a:ext cx="4827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Изготовление 40% панелей первой стенки реактора</a:t>
            </a:r>
          </a:p>
          <a:p>
            <a:pPr marL="457200" indent="-457200"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(8000 элементов)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0" y="1484313"/>
            <a:ext cx="4572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/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Изготовление 60 центральных сборок дивертора (100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%)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724525" y="2133600"/>
            <a:ext cx="1246188" cy="495300"/>
          </a:xfrm>
          <a:prstGeom prst="straightConnector1">
            <a:avLst/>
          </a:prstGeom>
          <a:ln w="22225">
            <a:solidFill>
              <a:srgbClr val="FF0000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5133975" y="3068638"/>
            <a:ext cx="1849438" cy="153987"/>
          </a:xfrm>
          <a:prstGeom prst="straightConnector1">
            <a:avLst/>
          </a:prstGeom>
          <a:ln w="22225">
            <a:solidFill>
              <a:srgbClr val="FF0000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2" descr="G:\работа\НИИЭФА работа\Митинги\17 april\Новая папка\DIV_DOME__DET-01316-A_080311_FIG2B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6438" y="1782763"/>
            <a:ext cx="3089275" cy="1692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2943" y="393224"/>
            <a:ext cx="7772400" cy="76517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НИИЭФА им. Д.В. Ефремова в проекте ИТЭР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432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utoUpdateAnimBg="0"/>
      <p:bldP spid="2" grpId="0" animBg="1" autoUpdateAnimBg="0"/>
      <p:bldP spid="4" grpId="0" autoUpdateAnimBg="0"/>
      <p:bldP spid="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195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215900" y="549275"/>
            <a:ext cx="81724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Способы сварки применяемые для изготовления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дивертора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7" name="Picture 27" descr="G:\работа\НИИЭФА работа\Митинги\17 april\Новая папка\DIV_DOME__DET-01316-A_080311_FIG1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1052513"/>
            <a:ext cx="7885112" cy="431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Прямая соединительная линия 3"/>
          <p:cNvCxnSpPr>
            <a:cxnSpLocks noChangeShapeType="1"/>
            <a:stCxn id="31" idx="3"/>
          </p:cNvCxnSpPr>
          <p:nvPr/>
        </p:nvCxnSpPr>
        <p:spPr bwMode="auto">
          <a:xfrm>
            <a:off x="2051050" y="1890385"/>
            <a:ext cx="2089150" cy="117803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3924300" y="4778375"/>
            <a:ext cx="1576388" cy="307777"/>
          </a:xfrm>
          <a:prstGeom prst="rect">
            <a:avLst/>
          </a:prstGeom>
          <a:solidFill>
            <a:srgbClr val="00B050">
              <a:alpha val="49000"/>
            </a:srgbClr>
          </a:solidFill>
          <a:ln w="22225" cmpd="dbl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TIG </a:t>
            </a:r>
            <a:r>
              <a:rPr lang="ru-RU" sz="1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сварка</a:t>
            </a:r>
            <a:endParaRPr lang="ru-RU" sz="1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42113" y="1955800"/>
            <a:ext cx="1862137" cy="523220"/>
          </a:xfrm>
          <a:prstGeom prst="rect">
            <a:avLst/>
          </a:prstGeom>
          <a:solidFill>
            <a:srgbClr val="00B0F0">
              <a:alpha val="50000"/>
            </a:srgbClr>
          </a:solidFill>
          <a:ln w="22225" cmpd="dbl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Орбитальная сварка</a:t>
            </a:r>
            <a:endParaRPr lang="ru-RU" sz="1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2875" y="1628775"/>
            <a:ext cx="1908175" cy="523220"/>
          </a:xfrm>
          <a:prstGeom prst="rect">
            <a:avLst/>
          </a:prstGeom>
          <a:solidFill>
            <a:srgbClr val="FF0000">
              <a:alpha val="49000"/>
            </a:srgbClr>
          </a:solidFill>
          <a:ln w="22225" cmpd="dbl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Лазерная сварка</a:t>
            </a:r>
            <a:endParaRPr lang="ru-RU" sz="1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41763" y="5283200"/>
            <a:ext cx="1825625" cy="523220"/>
          </a:xfrm>
          <a:prstGeom prst="rect">
            <a:avLst/>
          </a:prstGeom>
          <a:solidFill>
            <a:srgbClr val="FFC000">
              <a:alpha val="49000"/>
            </a:srgbClr>
          </a:solidFill>
          <a:ln w="22225" cmpd="dbl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HIP </a:t>
            </a:r>
            <a:r>
              <a:rPr lang="ru-RU" sz="1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соединение</a:t>
            </a:r>
            <a:endParaRPr lang="ru-RU" sz="1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2062163" y="1890713"/>
            <a:ext cx="781050" cy="2043112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единительная линия 22"/>
          <p:cNvCxnSpPr>
            <a:cxnSpLocks noChangeShapeType="1"/>
          </p:cNvCxnSpPr>
          <p:nvPr/>
        </p:nvCxnSpPr>
        <p:spPr bwMode="auto">
          <a:xfrm>
            <a:off x="2051050" y="1844675"/>
            <a:ext cx="228600" cy="1057275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Прямая соединительная линия 27"/>
          <p:cNvCxnSpPr>
            <a:cxnSpLocks noChangeShapeType="1"/>
            <a:stCxn id="31" idx="3"/>
          </p:cNvCxnSpPr>
          <p:nvPr/>
        </p:nvCxnSpPr>
        <p:spPr bwMode="auto">
          <a:xfrm flipV="1">
            <a:off x="2051050" y="1268414"/>
            <a:ext cx="2233613" cy="621971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Прямая соединительная линия 45"/>
          <p:cNvCxnSpPr>
            <a:cxnSpLocks noChangeShapeType="1"/>
            <a:stCxn id="30" idx="1"/>
          </p:cNvCxnSpPr>
          <p:nvPr/>
        </p:nvCxnSpPr>
        <p:spPr bwMode="auto">
          <a:xfrm flipH="1">
            <a:off x="4932363" y="2217410"/>
            <a:ext cx="1809750" cy="278140"/>
          </a:xfrm>
          <a:prstGeom prst="line">
            <a:avLst/>
          </a:prstGeom>
          <a:noFill/>
          <a:ln w="22225" algn="ctr">
            <a:solidFill>
              <a:srgbClr val="00B0F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Прямая соединительная линия 50"/>
          <p:cNvCxnSpPr>
            <a:cxnSpLocks noChangeShapeType="1"/>
            <a:stCxn id="30" idx="1"/>
          </p:cNvCxnSpPr>
          <p:nvPr/>
        </p:nvCxnSpPr>
        <p:spPr bwMode="auto">
          <a:xfrm flipH="1">
            <a:off x="5076825" y="2217410"/>
            <a:ext cx="1665288" cy="1787853"/>
          </a:xfrm>
          <a:prstGeom prst="line">
            <a:avLst/>
          </a:prstGeom>
          <a:noFill/>
          <a:ln w="22225" algn="ctr">
            <a:solidFill>
              <a:srgbClr val="00B0F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Прямая соединительная линия 59"/>
          <p:cNvCxnSpPr>
            <a:cxnSpLocks noChangeShapeType="1"/>
            <a:stCxn id="30" idx="1"/>
          </p:cNvCxnSpPr>
          <p:nvPr/>
        </p:nvCxnSpPr>
        <p:spPr bwMode="auto">
          <a:xfrm flipH="1" flipV="1">
            <a:off x="5716589" y="2008189"/>
            <a:ext cx="1025524" cy="209221"/>
          </a:xfrm>
          <a:prstGeom prst="line">
            <a:avLst/>
          </a:prstGeom>
          <a:noFill/>
          <a:ln w="22225" algn="ctr">
            <a:solidFill>
              <a:srgbClr val="00B0F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Прямая соединительная линия 65"/>
          <p:cNvCxnSpPr>
            <a:cxnSpLocks noChangeShapeType="1"/>
            <a:stCxn id="32" idx="1"/>
          </p:cNvCxnSpPr>
          <p:nvPr/>
        </p:nvCxnSpPr>
        <p:spPr bwMode="auto">
          <a:xfrm flipH="1" flipV="1">
            <a:off x="1679575" y="4429127"/>
            <a:ext cx="2262188" cy="1115683"/>
          </a:xfrm>
          <a:prstGeom prst="line">
            <a:avLst/>
          </a:prstGeom>
          <a:noFill/>
          <a:ln w="22225" algn="ctr">
            <a:solidFill>
              <a:srgbClr val="FFC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Прямая соединительная линия 67"/>
          <p:cNvCxnSpPr>
            <a:cxnSpLocks noChangeShapeType="1"/>
            <a:stCxn id="32" idx="3"/>
          </p:cNvCxnSpPr>
          <p:nvPr/>
        </p:nvCxnSpPr>
        <p:spPr bwMode="auto">
          <a:xfrm flipV="1">
            <a:off x="5767388" y="4230689"/>
            <a:ext cx="1408112" cy="1314121"/>
          </a:xfrm>
          <a:prstGeom prst="line">
            <a:avLst/>
          </a:prstGeom>
          <a:noFill/>
          <a:ln w="22225" algn="ctr">
            <a:solidFill>
              <a:srgbClr val="FFC00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Прямая соединительная линия 65"/>
          <p:cNvCxnSpPr>
            <a:cxnSpLocks noChangeShapeType="1"/>
            <a:stCxn id="29" idx="0"/>
          </p:cNvCxnSpPr>
          <p:nvPr/>
        </p:nvCxnSpPr>
        <p:spPr bwMode="auto">
          <a:xfrm flipH="1" flipV="1">
            <a:off x="3276600" y="4419601"/>
            <a:ext cx="1435894" cy="358774"/>
          </a:xfrm>
          <a:prstGeom prst="line">
            <a:avLst/>
          </a:prstGeom>
          <a:noFill/>
          <a:ln w="22225" algn="ctr">
            <a:solidFill>
              <a:srgbClr val="00B05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Прямая со стрелкой 34"/>
          <p:cNvCxnSpPr>
            <a:cxnSpLocks noChangeShapeType="1"/>
            <a:stCxn id="43" idx="1"/>
          </p:cNvCxnSpPr>
          <p:nvPr/>
        </p:nvCxnSpPr>
        <p:spPr bwMode="auto">
          <a:xfrm flipH="1" flipV="1">
            <a:off x="4787901" y="1196975"/>
            <a:ext cx="1439862" cy="59368"/>
          </a:xfrm>
          <a:prstGeom prst="straightConnector1">
            <a:avLst/>
          </a:prstGeom>
          <a:noFill/>
          <a:ln w="25400" algn="ctr">
            <a:solidFill>
              <a:srgbClr val="961A9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TextBox 37"/>
          <p:cNvSpPr txBox="1">
            <a:spLocks noChangeArrowheads="1"/>
          </p:cNvSpPr>
          <p:nvPr/>
        </p:nvSpPr>
        <p:spPr bwMode="auto">
          <a:xfrm>
            <a:off x="6227763" y="1125538"/>
            <a:ext cx="2592387" cy="261610"/>
          </a:xfrm>
          <a:prstGeom prst="rect">
            <a:avLst/>
          </a:prstGeom>
          <a:solidFill>
            <a:srgbClr val="961A90">
              <a:alpha val="46001"/>
            </a:srgbClr>
          </a:solidFill>
          <a:ln w="28575" cmpd="dbl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sz="11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Сварка взрывом</a:t>
            </a:r>
          </a:p>
        </p:txBody>
      </p:sp>
      <p:sp>
        <p:nvSpPr>
          <p:cNvPr id="44" name="Text Box 31"/>
          <p:cNvSpPr txBox="1">
            <a:spLocks noChangeArrowheads="1"/>
          </p:cNvSpPr>
          <p:nvPr/>
        </p:nvSpPr>
        <p:spPr bwMode="auto">
          <a:xfrm>
            <a:off x="684213" y="5806420"/>
            <a:ext cx="80787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dirty="0" smtClean="0"/>
              <a:t>Следующие способы сварки будут использоваться для сварки Центральной Сборки Дивертора: лазерная сварка, орбитальная сварка, </a:t>
            </a:r>
            <a:r>
              <a:rPr lang="en-US" dirty="0" smtClean="0"/>
              <a:t>TIG </a:t>
            </a:r>
            <a:r>
              <a:rPr lang="ru-RU" dirty="0" smtClean="0"/>
              <a:t> сварка, </a:t>
            </a:r>
            <a:r>
              <a:rPr lang="en-US" dirty="0" smtClean="0"/>
              <a:t>HIP </a:t>
            </a:r>
            <a:r>
              <a:rPr lang="ru-RU" dirty="0" smtClean="0"/>
              <a:t>соединение и сварка взрывом.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8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3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3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8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3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кругленный прямоугольник 14"/>
          <p:cNvSpPr>
            <a:spLocks noChangeArrowheads="1"/>
          </p:cNvSpPr>
          <p:nvPr/>
        </p:nvSpPr>
        <p:spPr bwMode="auto">
          <a:xfrm>
            <a:off x="507206" y="1039761"/>
            <a:ext cx="8208963" cy="5033962"/>
          </a:xfrm>
          <a:prstGeom prst="roundRect">
            <a:avLst>
              <a:gd name="adj" fmla="val 1949"/>
            </a:avLst>
          </a:prstGeom>
          <a:solidFill>
            <a:srgbClr val="00B0F0">
              <a:alpha val="9019"/>
            </a:srgbClr>
          </a:solidFill>
          <a:ln w="50800" cmpd="thinThick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 sz="240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306388"/>
            <a:ext cx="8286750" cy="7858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используемые для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изделий ИТЭР </a:t>
            </a:r>
          </a:p>
        </p:txBody>
      </p:sp>
      <p:sp>
        <p:nvSpPr>
          <p:cNvPr id="17412" name="Текст 8827"/>
          <p:cNvSpPr>
            <a:spLocks noGrp="1"/>
          </p:cNvSpPr>
          <p:nvPr>
            <p:ph type="body" sz="half" idx="4294967295"/>
          </p:nvPr>
        </p:nvSpPr>
        <p:spPr>
          <a:xfrm>
            <a:off x="971550" y="1201738"/>
            <a:ext cx="2447925" cy="630237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ru-RU" sz="1400" b="1" dirty="0" smtClean="0">
                <a:solidFill>
                  <a:srgbClr val="0070C0"/>
                </a:solidFill>
              </a:rPr>
              <a:t>Химический состав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стали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316L(N) IG </a:t>
            </a:r>
            <a:endParaRPr lang="ru-RU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909533"/>
              </p:ext>
            </p:extLst>
          </p:nvPr>
        </p:nvGraphicFramePr>
        <p:xfrm>
          <a:off x="1205349" y="1777313"/>
          <a:ext cx="2262187" cy="4164015"/>
        </p:xfrm>
        <a:graphic>
          <a:graphicData uri="http://schemas.openxmlformats.org/drawingml/2006/table">
            <a:tbl>
              <a:tblPr/>
              <a:tblGrid>
                <a:gridCol w="754062"/>
                <a:gridCol w="754063"/>
                <a:gridCol w="754062"/>
              </a:tblGrid>
              <a:tr h="6032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Element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Alloying elements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and impurities content, wt. %.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min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max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Mn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1.6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Si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0.50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P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0.025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S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Cr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17.0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18.0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Ni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12.0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12.5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Mo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2.30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2.70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0.060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B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0.0020 (or 0.001)*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Cu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Co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Nb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Ti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Ta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</a:tbl>
          </a:graphicData>
        </a:graphic>
      </p:graphicFrame>
      <p:sp>
        <p:nvSpPr>
          <p:cNvPr id="10318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320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2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Текст 8827"/>
          <p:cNvSpPr txBox="1">
            <a:spLocks/>
          </p:cNvSpPr>
          <p:nvPr/>
        </p:nvSpPr>
        <p:spPr bwMode="auto">
          <a:xfrm>
            <a:off x="4125913" y="1284288"/>
            <a:ext cx="4117975" cy="5603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ru-RU" b="1">
                <a:solidFill>
                  <a:srgbClr val="0070C0"/>
                </a:solidFill>
              </a:rPr>
              <a:t>Химический состав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ru-RU" b="1">
                <a:solidFill>
                  <a:srgbClr val="0070C0"/>
                </a:solidFill>
              </a:rPr>
              <a:t>стали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16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XM19/Nitronic 50</a:t>
            </a:r>
            <a:endParaRPr lang="ru-RU" sz="1600" b="1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277093"/>
              </p:ext>
            </p:extLst>
          </p:nvPr>
        </p:nvGraphicFramePr>
        <p:xfrm>
          <a:off x="4660345" y="1863090"/>
          <a:ext cx="3292474" cy="3919536"/>
        </p:xfrm>
        <a:graphic>
          <a:graphicData uri="http://schemas.openxmlformats.org/drawingml/2006/table">
            <a:tbl>
              <a:tblPr/>
              <a:tblGrid>
                <a:gridCol w="1017674"/>
                <a:gridCol w="179589"/>
                <a:gridCol w="897948"/>
                <a:gridCol w="299315"/>
                <a:gridCol w="897948"/>
              </a:tblGrid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Elements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Content in wt.%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Min.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Max.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Fe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balance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balance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Mn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4.0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6.0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Si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0.75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Cr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20.5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23.5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Ni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11.5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13.5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P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0.040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S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Mo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1.5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3.0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0.20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0.40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V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Nb*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6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Additional ITER specific requirements: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8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Co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</a:tabLst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"/>
                        <a:cs typeface="Times New Roman" pitchFamily="18" charset="0"/>
                      </a:endParaRPr>
                    </a:p>
                  </a:txBody>
                  <a:tcPr marL="50812" marR="5081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3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052513"/>
            <a:ext cx="2087562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Line 6"/>
          <p:cNvSpPr>
            <a:spLocks noChangeShapeType="1"/>
          </p:cNvSpPr>
          <p:nvPr/>
        </p:nvSpPr>
        <p:spPr bwMode="auto">
          <a:xfrm>
            <a:off x="612775" y="404813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152" name="Picture 16" descr="FIG-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349500"/>
            <a:ext cx="201612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 descr="FIG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25538"/>
            <a:ext cx="2357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22"/>
          <p:cNvSpPr txBox="1">
            <a:spLocks noChangeArrowheads="1"/>
          </p:cNvSpPr>
          <p:nvPr/>
        </p:nvSpPr>
        <p:spPr bwMode="auto">
          <a:xfrm>
            <a:off x="1187450" y="4221163"/>
            <a:ext cx="1841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  <a:p>
            <a:pPr algn="l"/>
            <a:endParaRPr lang="ru-RU"/>
          </a:p>
        </p:txBody>
      </p:sp>
      <p:pic>
        <p:nvPicPr>
          <p:cNvPr id="6158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285875"/>
            <a:ext cx="30956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4663" y="3933056"/>
            <a:ext cx="40322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/>
              <a:t>Сварные швы выполненные лазерной сваркой должны иметь 100% глубину провара. </a:t>
            </a:r>
            <a:endParaRPr lang="ru-RU" sz="1400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 smtClean="0"/>
              <a:t>В </a:t>
            </a:r>
            <a:r>
              <a:rPr lang="ru-RU" sz="1400" b="1" dirty="0"/>
              <a:t>сварных швах не должно быть непроходных дефектов в виде: </a:t>
            </a:r>
            <a:r>
              <a:rPr lang="ru-RU" sz="1400" b="1" dirty="0" err="1"/>
              <a:t>непроваров</a:t>
            </a:r>
            <a:r>
              <a:rPr lang="ru-RU" sz="1400" b="1" dirty="0"/>
              <a:t>, трещин, пор и шлаковых включений. </a:t>
            </a:r>
            <a:endParaRPr lang="ru-RU" sz="1400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/>
              <a:t> С внутренней стороны соединений не должно быть капель и брызг металла.</a:t>
            </a:r>
          </a:p>
        </p:txBody>
      </p:sp>
      <p:sp>
        <p:nvSpPr>
          <p:cNvPr id="6155" name="Скругленный прямоугольник 18"/>
          <p:cNvSpPr>
            <a:spLocks noChangeArrowheads="1"/>
          </p:cNvSpPr>
          <p:nvPr/>
        </p:nvSpPr>
        <p:spPr bwMode="auto">
          <a:xfrm>
            <a:off x="4094163" y="954088"/>
            <a:ext cx="4414837" cy="5283200"/>
          </a:xfrm>
          <a:prstGeom prst="roundRect">
            <a:avLst>
              <a:gd name="adj" fmla="val 1949"/>
            </a:avLst>
          </a:prstGeom>
          <a:solidFill>
            <a:srgbClr val="00B0F0">
              <a:alpha val="9019"/>
            </a:srgbClr>
          </a:solidFill>
          <a:ln w="25400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ru-RU" sz="240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23850" y="461963"/>
            <a:ext cx="8424863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сварным соединениям</a:t>
            </a:r>
          </a:p>
        </p:txBody>
      </p:sp>
      <p:pic>
        <p:nvPicPr>
          <p:cNvPr id="14" name="Рисунок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973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кругленный прямоугольник 10"/>
          <p:cNvSpPr>
            <a:spLocks noChangeArrowheads="1"/>
          </p:cNvSpPr>
          <p:nvPr/>
        </p:nvSpPr>
        <p:spPr bwMode="auto">
          <a:xfrm>
            <a:off x="242888" y="1341438"/>
            <a:ext cx="8721725" cy="4608512"/>
          </a:xfrm>
          <a:prstGeom prst="roundRect">
            <a:avLst>
              <a:gd name="adj" fmla="val 1949"/>
            </a:avLst>
          </a:prstGeom>
          <a:solidFill>
            <a:srgbClr val="00B0F0">
              <a:alpha val="9019"/>
            </a:srgbClr>
          </a:solidFill>
          <a:ln w="50800" cmpd="thinThick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 sz="2400"/>
          </a:p>
        </p:txBody>
      </p:sp>
      <p:sp>
        <p:nvSpPr>
          <p:cNvPr id="26626" name="Rectangle 15"/>
          <p:cNvSpPr>
            <a:spLocks noGrp="1" noChangeArrowheads="1"/>
          </p:cNvSpPr>
          <p:nvPr>
            <p:ph type="body" sz="half" idx="3"/>
          </p:nvPr>
        </p:nvSpPr>
        <p:spPr>
          <a:xfrm>
            <a:off x="246063" y="1885950"/>
            <a:ext cx="8651875" cy="34988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1800" b="1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Визуальный контроль</a:t>
            </a:r>
            <a:r>
              <a:rPr lang="en-US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100%</a:t>
            </a: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800" smtClean="0"/>
              <a:t>в соответствии с требованиями 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</a:t>
            </a: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ISO</a:t>
            </a: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970</a:t>
            </a:r>
            <a:endParaRPr lang="ru-RU" sz="1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Цветная дефектоскопия</a:t>
            </a:r>
            <a:r>
              <a:rPr lang="en-US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100%</a:t>
            </a: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800" smtClean="0"/>
              <a:t>в соответствии с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 ISO</a:t>
            </a: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571</a:t>
            </a: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-1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Радиографический контроль </a:t>
            </a:r>
            <a:r>
              <a:rPr lang="en-US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100%</a:t>
            </a: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800" smtClean="0"/>
              <a:t>в соответствии с требованиями </a:t>
            </a:r>
            <a:r>
              <a:rPr lang="en-US" sz="1800" smtClean="0"/>
              <a:t>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  ISO</a:t>
            </a: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435</a:t>
            </a:r>
            <a:endParaRPr lang="ru-RU" sz="1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180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ru-RU" sz="180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Разрушающий:</a:t>
            </a:r>
            <a:r>
              <a:rPr lang="en-US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Механические испытания </a:t>
            </a:r>
            <a:r>
              <a:rPr lang="ru-RU" sz="1800" smtClean="0"/>
              <a:t>в соответствии с требованиями </a:t>
            </a:r>
            <a:r>
              <a:rPr lang="en-GB" sz="1800" smtClean="0"/>
              <a:t> </a:t>
            </a:r>
            <a:r>
              <a:rPr lang="en-US" sz="1800" b="1" smtClean="0"/>
              <a:t>EN  ISO</a:t>
            </a:r>
            <a:r>
              <a:rPr lang="ru-RU" sz="1800" b="1" smtClean="0"/>
              <a:t> </a:t>
            </a:r>
            <a:r>
              <a:rPr lang="en-US" sz="1800" b="1" smtClean="0"/>
              <a:t>895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Поперечный изгиб </a:t>
            </a:r>
            <a:r>
              <a:rPr lang="ru-RU" sz="1800" smtClean="0"/>
              <a:t>в соответствии с требованиями </a:t>
            </a:r>
            <a:r>
              <a:rPr lang="en-US" sz="1800" b="1" smtClean="0"/>
              <a:t>EN ISO</a:t>
            </a:r>
            <a:r>
              <a:rPr lang="ru-RU" sz="1800" b="1" smtClean="0"/>
              <a:t> </a:t>
            </a:r>
            <a:r>
              <a:rPr lang="en-US" sz="1800" b="1" smtClean="0"/>
              <a:t>910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1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Металлографические исследования  </a:t>
            </a:r>
            <a:r>
              <a:rPr lang="ru-RU" sz="1800" smtClean="0"/>
              <a:t>в соответствии с </a:t>
            </a:r>
            <a:r>
              <a:rPr lang="en-US" sz="1800" b="1" smtClean="0"/>
              <a:t>EN ISO</a:t>
            </a:r>
            <a:r>
              <a:rPr lang="ru-RU" sz="1800" b="1" smtClean="0"/>
              <a:t> </a:t>
            </a:r>
            <a:r>
              <a:rPr lang="en-US" sz="1800" b="1" smtClean="0"/>
              <a:t> 1321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ru-RU" sz="1800" b="1" smtClean="0"/>
              <a:t>   </a:t>
            </a:r>
            <a:endParaRPr lang="ru-RU" sz="1800" smtClean="0"/>
          </a:p>
        </p:txBody>
      </p:sp>
      <p:sp>
        <p:nvSpPr>
          <p:cNvPr id="26627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0088"/>
            <a:ext cx="8229600" cy="1000125"/>
          </a:xfrm>
        </p:spPr>
        <p:txBody>
          <a:bodyPr anchor="t"/>
          <a:lstStyle/>
          <a:p>
            <a:pPr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Виды и объем контроля сварных соединений</a:t>
            </a: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539750" y="1341438"/>
            <a:ext cx="8353425" cy="8302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ru-RU" sz="2400" b="1" spc="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Неразрушающий:</a:t>
            </a: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792163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151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13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90488"/>
            <a:ext cx="576263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Line 11"/>
          <p:cNvSpPr>
            <a:spLocks noChangeShapeType="1"/>
          </p:cNvSpPr>
          <p:nvPr/>
        </p:nvSpPr>
        <p:spPr bwMode="auto">
          <a:xfrm>
            <a:off x="900113" y="6381750"/>
            <a:ext cx="7345362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60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5554663" y="1250950"/>
            <a:ext cx="242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ru-RU" sz="2000" b="1"/>
          </a:p>
        </p:txBody>
      </p:sp>
      <p:sp>
        <p:nvSpPr>
          <p:cNvPr id="11267" name="Заголовок 1"/>
          <p:cNvSpPr>
            <a:spLocks/>
          </p:cNvSpPr>
          <p:nvPr/>
        </p:nvSpPr>
        <p:spPr bwMode="auto">
          <a:xfrm>
            <a:off x="323850" y="476250"/>
            <a:ext cx="82296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ru-RU" sz="4400">
              <a:solidFill>
                <a:schemeClr val="tx2"/>
              </a:solidFill>
            </a:endParaRPr>
          </a:p>
        </p:txBody>
      </p:sp>
      <p:pic>
        <p:nvPicPr>
          <p:cNvPr id="11268" name="Содержимое 14" descr="Flex La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1125538"/>
            <a:ext cx="4933950" cy="3635375"/>
          </a:xfrm>
          <a:prstGeom prst="rect">
            <a:avLst/>
          </a:prstGeom>
          <a:noFill/>
          <a:ln w="3810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Box 2"/>
          <p:cNvSpPr txBox="1">
            <a:spLocks noChangeArrowheads="1"/>
          </p:cNvSpPr>
          <p:nvPr/>
        </p:nvSpPr>
        <p:spPr bwMode="auto">
          <a:xfrm>
            <a:off x="1258888" y="1268413"/>
            <a:ext cx="242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000" b="1"/>
              <a:t>  </a:t>
            </a:r>
            <a:endParaRPr lang="ru-RU" sz="2000" b="1"/>
          </a:p>
        </p:txBody>
      </p:sp>
      <p:sp>
        <p:nvSpPr>
          <p:cNvPr id="11270" name="TextBox 15"/>
          <p:cNvSpPr txBox="1">
            <a:spLocks noChangeArrowheads="1"/>
          </p:cNvSpPr>
          <p:nvPr/>
        </p:nvSpPr>
        <p:spPr bwMode="auto">
          <a:xfrm>
            <a:off x="1000125" y="592931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 sz="2400"/>
          </a:p>
        </p:txBody>
      </p:sp>
      <p:sp>
        <p:nvSpPr>
          <p:cNvPr id="109585" name="Прямоугольник 17"/>
          <p:cNvSpPr>
            <a:spLocks noChangeArrowheads="1"/>
          </p:cNvSpPr>
          <p:nvPr/>
        </p:nvSpPr>
        <p:spPr bwMode="auto">
          <a:xfrm>
            <a:off x="755650" y="549275"/>
            <a:ext cx="8064500" cy="457200"/>
          </a:xfrm>
          <a:prstGeom prst="rect">
            <a:avLst/>
          </a:prstGeom>
          <a:noFill/>
          <a:ln>
            <a:noFill/>
          </a:ln>
          <a:effectLst>
            <a:outerShdw blurRad="50800" dir="5400000" algn="ctr" rotWithShape="0">
              <a:schemeClr val="bg1"/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Участок лазерной сварки</a:t>
            </a:r>
          </a:p>
        </p:txBody>
      </p:sp>
      <p:sp>
        <p:nvSpPr>
          <p:cNvPr id="11278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280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2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7" name="TextBox 16"/>
          <p:cNvSpPr txBox="1">
            <a:spLocks noChangeArrowheads="1"/>
          </p:cNvSpPr>
          <p:nvPr/>
        </p:nvSpPr>
        <p:spPr bwMode="auto">
          <a:xfrm>
            <a:off x="574675" y="4941888"/>
            <a:ext cx="83899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600" dirty="0"/>
              <a:t>     Для выполнения лазерной сварки центральной сборки дивертора было приобретено и запущено в работу оборудование</a:t>
            </a:r>
            <a:r>
              <a:rPr lang="en-US" sz="1600" dirty="0"/>
              <a:t>:</a:t>
            </a:r>
            <a:r>
              <a:rPr lang="ru-RU" sz="1600" dirty="0"/>
              <a:t> лазерная ячейка </a:t>
            </a:r>
            <a:r>
              <a:rPr lang="en-US" sz="1600" dirty="0"/>
              <a:t>Flex Lase</a:t>
            </a:r>
            <a:r>
              <a:rPr lang="ru-RU" sz="1600" dirty="0"/>
              <a:t> оснащенная</a:t>
            </a:r>
            <a:r>
              <a:rPr lang="en-US" sz="1600" dirty="0"/>
              <a:t> </a:t>
            </a:r>
            <a:r>
              <a:rPr lang="ru-RU" sz="1600" dirty="0"/>
              <a:t> роботом </a:t>
            </a:r>
            <a:r>
              <a:rPr lang="ru-RU" sz="1600" dirty="0" err="1"/>
              <a:t>Motoman</a:t>
            </a:r>
            <a:r>
              <a:rPr lang="ru-RU" sz="1600" dirty="0"/>
              <a:t> </a:t>
            </a:r>
            <a:r>
              <a:rPr lang="en-US" sz="1600" dirty="0"/>
              <a:t>H</a:t>
            </a:r>
            <a:r>
              <a:rPr lang="en-US" sz="1600" dirty="0" smtClean="0"/>
              <a:t>P</a:t>
            </a:r>
            <a:r>
              <a:rPr lang="ru-RU" sz="1600" dirty="0"/>
              <a:t>50, </a:t>
            </a:r>
            <a:r>
              <a:rPr lang="ru-RU" sz="1600" dirty="0" err="1"/>
              <a:t>Иттербиевый</a:t>
            </a:r>
            <a:r>
              <a:rPr lang="ru-RU" sz="1600" dirty="0"/>
              <a:t> волоконный лазер ЛС-15 мощностью до 15 кВт со сварочной лазерной головкой </a:t>
            </a:r>
            <a:r>
              <a:rPr lang="ru-RU" sz="1600" dirty="0" err="1"/>
              <a:t>Precitec</a:t>
            </a:r>
            <a:r>
              <a:rPr lang="ru-RU" sz="1600" dirty="0"/>
              <a:t> Y</a:t>
            </a:r>
            <a:r>
              <a:rPr lang="en-US" sz="1600" dirty="0"/>
              <a:t>W</a:t>
            </a:r>
            <a:r>
              <a:rPr lang="ru-RU" sz="1600" dirty="0"/>
              <a:t>50 </a:t>
            </a:r>
            <a:r>
              <a:rPr lang="en-US" sz="1600" dirty="0"/>
              <a:t>ZK</a:t>
            </a:r>
            <a:r>
              <a:rPr lang="ru-RU" sz="1600" dirty="0"/>
              <a:t> и</a:t>
            </a:r>
            <a:r>
              <a:rPr lang="en-US" sz="1600" dirty="0"/>
              <a:t> </a:t>
            </a:r>
            <a:r>
              <a:rPr lang="ru-RU" sz="1600" dirty="0"/>
              <a:t>двухосевой позиционер </a:t>
            </a:r>
            <a:r>
              <a:rPr lang="en-US" sz="1600" dirty="0"/>
              <a:t>MOTOMAN</a:t>
            </a:r>
            <a:r>
              <a:rPr lang="ru-RU" sz="1600" dirty="0"/>
              <a:t> МТ1-500.</a:t>
            </a:r>
            <a:r>
              <a:rPr lang="en-US" sz="1600" dirty="0"/>
              <a:t> </a:t>
            </a:r>
            <a:endParaRPr lang="ru-RU" sz="1600" dirty="0"/>
          </a:p>
        </p:txBody>
      </p:sp>
      <p:pic>
        <p:nvPicPr>
          <p:cNvPr id="24" name="Picture 25" descr="D:\работа\НИИЭФА работа\ФОТО\стенд\DSCN073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22"/>
          <a:stretch>
            <a:fillRect/>
          </a:stretch>
        </p:blipFill>
        <p:spPr bwMode="auto">
          <a:xfrm>
            <a:off x="5580063" y="1154212"/>
            <a:ext cx="3455987" cy="2659062"/>
          </a:xfrm>
          <a:prstGeom prst="rect">
            <a:avLst/>
          </a:prstGeom>
          <a:noFill/>
          <a:ln w="254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6981825" y="836712"/>
            <a:ext cx="1150938" cy="2460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sz="1000" b="1">
                <a:solidFill>
                  <a:srgbClr val="FF0000"/>
                </a:solidFill>
              </a:rPr>
              <a:t>Motoman HP50N</a:t>
            </a:r>
            <a:endParaRPr lang="ru-RU" sz="1000" b="1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70650" y="2524224"/>
            <a:ext cx="1044575" cy="25400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txBody>
          <a:bodyPr wrap="none">
            <a:spAutoFit/>
          </a:bodyPr>
          <a:lstStyle>
            <a:lvl1pPr algn="l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000" b="1" smtClean="0">
                <a:solidFill>
                  <a:srgbClr val="47FFD1"/>
                </a:solidFill>
              </a:rPr>
              <a:t>Precitec YW50 </a:t>
            </a:r>
            <a:endParaRPr lang="ru-RU" sz="1000" b="1" smtClean="0">
              <a:solidFill>
                <a:srgbClr val="47FFD1"/>
              </a:solidFill>
            </a:endParaRPr>
          </a:p>
        </p:txBody>
      </p:sp>
      <p:cxnSp>
        <p:nvCxnSpPr>
          <p:cNvPr id="27" name="Прямая соединительная линия 3"/>
          <p:cNvCxnSpPr>
            <a:cxnSpLocks noChangeShapeType="1"/>
          </p:cNvCxnSpPr>
          <p:nvPr/>
        </p:nvCxnSpPr>
        <p:spPr bwMode="auto">
          <a:xfrm flipH="1">
            <a:off x="6335713" y="1090712"/>
            <a:ext cx="1179512" cy="1079500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Прямая соединительная линия 27"/>
          <p:cNvCxnSpPr>
            <a:stCxn id="26" idx="0"/>
          </p:cNvCxnSpPr>
          <p:nvPr/>
        </p:nvCxnSpPr>
        <p:spPr bwMode="auto">
          <a:xfrm flipV="1">
            <a:off x="6992938" y="2068612"/>
            <a:ext cx="687387" cy="4556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sp>
        <p:nvSpPr>
          <p:cNvPr id="29" name="Стрелка углом вверх 28"/>
          <p:cNvSpPr/>
          <p:nvPr/>
        </p:nvSpPr>
        <p:spPr bwMode="auto">
          <a:xfrm>
            <a:off x="7064375" y="3610074"/>
            <a:ext cx="1684338" cy="863600"/>
          </a:xfrm>
          <a:prstGeom prst="bentUpArrow">
            <a:avLst>
              <a:gd name="adj1" fmla="val 6953"/>
              <a:gd name="adj2" fmla="val 11875"/>
              <a:gd name="adj3" fmla="val 34844"/>
            </a:avLst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ru-RU" sz="2400"/>
          </a:p>
        </p:txBody>
      </p:sp>
      <p:pic>
        <p:nvPicPr>
          <p:cNvPr id="30" name="Picture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51500" y="3322737"/>
            <a:ext cx="1368425" cy="130016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50800" dist="88900" dir="13500000" algn="br" rotWithShape="0">
              <a:srgbClr val="FFFF00">
                <a:alpha val="40000"/>
              </a:srgbClr>
            </a:outerShdw>
          </a:effectLst>
          <a:extLst/>
        </p:spPr>
      </p:pic>
      <p:sp>
        <p:nvSpPr>
          <p:cNvPr id="31" name="Прямоугольник 30"/>
          <p:cNvSpPr/>
          <p:nvPr/>
        </p:nvSpPr>
        <p:spPr>
          <a:xfrm>
            <a:off x="7019925" y="4094262"/>
            <a:ext cx="9906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 table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8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кругленный прямоугольник 16"/>
          <p:cNvSpPr>
            <a:spLocks noChangeArrowheads="1"/>
          </p:cNvSpPr>
          <p:nvPr/>
        </p:nvSpPr>
        <p:spPr bwMode="auto">
          <a:xfrm>
            <a:off x="338138" y="1196975"/>
            <a:ext cx="4146550" cy="5029200"/>
          </a:xfrm>
          <a:prstGeom prst="roundRect">
            <a:avLst>
              <a:gd name="adj" fmla="val 1949"/>
            </a:avLst>
          </a:prstGeom>
          <a:solidFill>
            <a:srgbClr val="00B0F0">
              <a:alpha val="9019"/>
            </a:srgbClr>
          </a:solidFill>
          <a:ln w="25400" algn="ctr">
            <a:solidFill>
              <a:srgbClr val="1756D3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ru-RU" sz="2400">
              <a:cs typeface="Times New Roman" pitchFamily="18" charset="0"/>
            </a:endParaRPr>
          </a:p>
        </p:txBody>
      </p:sp>
      <p:sp>
        <p:nvSpPr>
          <p:cNvPr id="10243" name="Скругленный прямоугольник 17"/>
          <p:cNvSpPr>
            <a:spLocks noChangeArrowheads="1"/>
          </p:cNvSpPr>
          <p:nvPr/>
        </p:nvSpPr>
        <p:spPr bwMode="auto">
          <a:xfrm>
            <a:off x="4637088" y="1196975"/>
            <a:ext cx="4327525" cy="5029200"/>
          </a:xfrm>
          <a:prstGeom prst="roundRect">
            <a:avLst>
              <a:gd name="adj" fmla="val 1949"/>
            </a:avLst>
          </a:prstGeom>
          <a:solidFill>
            <a:srgbClr val="00B0F0">
              <a:alpha val="9019"/>
            </a:srgbClr>
          </a:solidFill>
          <a:ln w="25400" algn="ctr">
            <a:solidFill>
              <a:srgbClr val="1756D3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ru-RU" sz="2400">
              <a:cs typeface="Times New Roman" pitchFamily="18" charset="0"/>
            </a:endParaRPr>
          </a:p>
        </p:txBody>
      </p:sp>
      <p:pic>
        <p:nvPicPr>
          <p:cNvPr id="10245" name="Picture 10" descr="0256 защ прямолин шв у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3056" y="1277637"/>
            <a:ext cx="1887537" cy="24923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6" name="Picture 11" descr="защ кривол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5981" y="1294907"/>
            <a:ext cx="1860550" cy="2497138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9" name="Line 6"/>
          <p:cNvSpPr>
            <a:spLocks noChangeShapeType="1"/>
          </p:cNvSpPr>
          <p:nvPr/>
        </p:nvSpPr>
        <p:spPr bwMode="auto">
          <a:xfrm>
            <a:off x="612775" y="476250"/>
            <a:ext cx="755967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5762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755650" y="6381750"/>
            <a:ext cx="7345363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53" name="Picture 17" descr="D:\работа\НИИЭФА работа\ФОТО\Лазерная сварка\коллектора\кривые на пластинах\DSC001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2304" r="12044"/>
          <a:stretch>
            <a:fillRect/>
          </a:stretch>
        </p:blipFill>
        <p:spPr bwMode="auto">
          <a:xfrm>
            <a:off x="5689600" y="3868738"/>
            <a:ext cx="2373313" cy="1414462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8" descr="D:\работа\НИИЭФА работа\ФОТО\Лазерная сварка\Сварка 11мм проверка на усадку 316l\IMG_23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60" r="42587" b="6274"/>
          <a:stretch>
            <a:fillRect/>
          </a:stretch>
        </p:blipFill>
        <p:spPr bwMode="auto">
          <a:xfrm>
            <a:off x="1403350" y="3857625"/>
            <a:ext cx="2266950" cy="1382713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646881" y="504279"/>
            <a:ext cx="8029575" cy="10525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Устройства для защиты лицевой стороны прямолинейных и криволинейных лазерных сварных швов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787900" y="5283200"/>
            <a:ext cx="41767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/>
              <a:t>Устройство для защиты лицевой стороны кольцевых и криволинейных лазерных сварных швов и пример выполнения криволинейных  швов при отработке их высококачественной защиты. 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52413" y="5211763"/>
            <a:ext cx="42195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/>
              <a:t>Устройство для защиты лицевой стороны прямолинейных швов и пример сварного шва, сваренного с высококачественной защитой лицевой стороны шва</a:t>
            </a:r>
          </a:p>
        </p:txBody>
      </p:sp>
      <p:pic>
        <p:nvPicPr>
          <p:cNvPr id="14" name="Рисунок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828675" cy="81915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88732" y="85777"/>
            <a:ext cx="20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ОАО «НИИЭФА»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1" y="6379562"/>
            <a:ext cx="87496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b="1" dirty="0">
                <a:latin typeface="Times New Roman" pitchFamily="18" charset="0"/>
                <a:cs typeface="Times New Roman" pitchFamily="18" charset="0"/>
              </a:rPr>
              <a:t>«Внедрение передовых лазерных технологий и оборудования в промышленность»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Специализированный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рамках 16-ой международной конференции «Оптика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лазеров»</a:t>
            </a:r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7 –</a:t>
            </a:r>
            <a:r>
              <a:rPr lang="ru-RU" sz="7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700" dirty="0">
                <a:latin typeface="Times New Roman" pitchFamily="18" charset="0"/>
                <a:cs typeface="Times New Roman" pitchFamily="18" charset="0"/>
              </a:rPr>
              <a:t> международного конгресса по мощным волоконным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лазерам</a:t>
            </a:r>
            <a:endParaRPr lang="en-US" sz="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700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июля 2014 года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265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1181</Words>
  <Application>Microsoft Office PowerPoint</Application>
  <PresentationFormat>Экран (4:3)</PresentationFormat>
  <Paragraphs>281</Paragraphs>
  <Slides>19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</vt:lpstr>
      <vt:lpstr>Times New Roman</vt:lpstr>
      <vt:lpstr>Wingdings</vt:lpstr>
      <vt:lpstr>Тема Office</vt:lpstr>
      <vt:lpstr>Презентация PowerPoint</vt:lpstr>
      <vt:lpstr>Презентация PowerPoint</vt:lpstr>
      <vt:lpstr>Участие НИИЭФА им. Д.В. Ефремова в проекте ИТЭР</vt:lpstr>
      <vt:lpstr>Презентация PowerPoint</vt:lpstr>
      <vt:lpstr>Материалы используемые для изделий ИТЭР </vt:lpstr>
      <vt:lpstr>Презентация PowerPoint</vt:lpstr>
      <vt:lpstr>Виды и объем контроля сварных соединений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Аттестация организацией Bureau Veritas (France)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Лапин Александр Владимирович</dc:creator>
  <cp:lastModifiedBy>Александр Лапин</cp:lastModifiedBy>
  <cp:revision>15</cp:revision>
  <cp:lastPrinted>2014-07-01T12:03:12Z</cp:lastPrinted>
  <dcterms:created xsi:type="dcterms:W3CDTF">2014-07-01T10:33:39Z</dcterms:created>
  <dcterms:modified xsi:type="dcterms:W3CDTF">2014-07-02T08:35:32Z</dcterms:modified>
</cp:coreProperties>
</file>