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2" r:id="rId9"/>
    <p:sldId id="263" r:id="rId10"/>
    <p:sldId id="267" r:id="rId11"/>
    <p:sldId id="266" r:id="rId12"/>
    <p:sldId id="269" r:id="rId13"/>
    <p:sldId id="268" r:id="rId14"/>
    <p:sldId id="261" r:id="rId15"/>
    <p:sldId id="270" r:id="rId16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04D2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74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161DA23-F7B7-43E7-9A5E-B3D2B00A2F76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697DB123-74CE-4C3E-8B07-A8A9D6934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0.jpeg"/><Relationship Id="rId7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3.png"/><Relationship Id="rId10" Type="http://schemas.openxmlformats.org/officeDocument/2006/relationships/image" Target="../media/image37.jpeg"/><Relationship Id="rId4" Type="http://schemas.openxmlformats.org/officeDocument/2006/relationships/image" Target="../media/image28.png"/><Relationship Id="rId9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5852" y="1214422"/>
            <a:ext cx="6772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04D25"/>
                </a:solidFill>
              </a:rPr>
              <a:t>Перспективные лазерные технологии</a:t>
            </a:r>
          </a:p>
          <a:p>
            <a:pPr algn="ctr"/>
            <a:r>
              <a:rPr lang="ru-RU" sz="3200" dirty="0" smtClean="0">
                <a:solidFill>
                  <a:srgbClr val="F04D25"/>
                </a:solidFill>
              </a:rPr>
              <a:t>В производстве печатных плат</a:t>
            </a:r>
            <a:r>
              <a:rPr lang="ru-RU" sz="3200" dirty="0" smtClean="0">
                <a:solidFill>
                  <a:srgbClr val="F04D25"/>
                </a:solidFill>
              </a:rPr>
              <a:t>.</a:t>
            </a:r>
            <a:endParaRPr lang="en-US" sz="3200" dirty="0">
              <a:solidFill>
                <a:srgbClr val="F04D25"/>
              </a:solidFill>
            </a:endParaRPr>
          </a:p>
        </p:txBody>
      </p:sp>
      <p:pic>
        <p:nvPicPr>
          <p:cNvPr id="1026" name="Picture 2" descr="F:\Семинар 2014 Лазер\pechatnaya_plata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428868"/>
            <a:ext cx="3763944" cy="2264614"/>
          </a:xfrm>
          <a:prstGeom prst="rect">
            <a:avLst/>
          </a:prstGeom>
          <a:noFill/>
        </p:spPr>
      </p:pic>
      <p:pic>
        <p:nvPicPr>
          <p:cNvPr id="1027" name="Picture 3" descr="F:\Семинар 2014 Лазер\1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000372"/>
            <a:ext cx="4572000" cy="3381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4957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94493" y="214290"/>
            <a:ext cx="4049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</a:t>
            </a:r>
            <a:r>
              <a:rPr lang="ru-RU" sz="2400" dirty="0" smtClean="0">
                <a:solidFill>
                  <a:srgbClr val="FF6600"/>
                </a:solidFill>
              </a:rPr>
              <a:t>верление нержавеющей стали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2272" y="1512066"/>
            <a:ext cx="6803571" cy="478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4284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59978" y="141302"/>
            <a:ext cx="3474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</a:t>
            </a:r>
            <a:r>
              <a:rPr lang="ru-RU" sz="2400" dirty="0" smtClean="0">
                <a:solidFill>
                  <a:srgbClr val="FF6600"/>
                </a:solidFill>
              </a:rPr>
              <a:t>труктурирование кремния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071546"/>
            <a:ext cx="6988629" cy="476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4284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43299" y="214290"/>
            <a:ext cx="4900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</a:t>
            </a:r>
            <a:r>
              <a:rPr lang="ru-RU" sz="2400" dirty="0" smtClean="0">
                <a:solidFill>
                  <a:srgbClr val="FF6600"/>
                </a:solidFill>
              </a:rPr>
              <a:t>верление микроотверстий в керамике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841" y="1656017"/>
            <a:ext cx="8142514" cy="451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4284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59978" y="141302"/>
            <a:ext cx="3684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</a:t>
            </a:r>
            <a:r>
              <a:rPr lang="ru-RU" sz="2400" dirty="0" smtClean="0">
                <a:solidFill>
                  <a:srgbClr val="FF6600"/>
                </a:solidFill>
              </a:rPr>
              <a:t>а помощь приходят лазеры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pic>
        <p:nvPicPr>
          <p:cNvPr id="19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32657" y="214290"/>
            <a:ext cx="6311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</a:t>
            </a:r>
            <a:r>
              <a:rPr lang="ru-RU" sz="2400" dirty="0" smtClean="0">
                <a:solidFill>
                  <a:srgbClr val="FF6600"/>
                </a:solidFill>
              </a:rPr>
              <a:t>сновные применения лазеров в производстве ПП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/>
          <a:srcRect l="2098" t="29105" r="39267" b="18655"/>
          <a:stretch>
            <a:fillRect/>
          </a:stretch>
        </p:blipFill>
        <p:spPr bwMode="auto">
          <a:xfrm>
            <a:off x="273050" y="1282700"/>
            <a:ext cx="8610600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feld 6"/>
          <p:cNvSpPr txBox="1"/>
          <p:nvPr/>
        </p:nvSpPr>
        <p:spPr>
          <a:xfrm>
            <a:off x="142844" y="1935162"/>
            <a:ext cx="1641506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dirty="0"/>
              <a:t>Микроотверстия (</a:t>
            </a:r>
            <a:r>
              <a:rPr lang="en-US" sz="1100" dirty="0">
                <a:solidFill>
                  <a:srgbClr val="FF0000"/>
                </a:solidFill>
              </a:rPr>
              <a:t>HDI</a:t>
            </a:r>
            <a:r>
              <a:rPr lang="ru-RU" sz="1100" dirty="0"/>
              <a:t>)</a:t>
            </a:r>
          </a:p>
        </p:txBody>
      </p:sp>
      <p:sp>
        <p:nvSpPr>
          <p:cNvPr id="24" name="Textfeld 6"/>
          <p:cNvSpPr txBox="1"/>
          <p:nvPr/>
        </p:nvSpPr>
        <p:spPr>
          <a:xfrm>
            <a:off x="142844" y="2214563"/>
            <a:ext cx="1643074" cy="26193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dirty="0"/>
              <a:t>Микроотверстия</a:t>
            </a:r>
          </a:p>
        </p:txBody>
      </p:sp>
      <p:sp>
        <p:nvSpPr>
          <p:cNvPr id="25" name="Textfeld 6"/>
          <p:cNvSpPr txBox="1"/>
          <p:nvPr/>
        </p:nvSpPr>
        <p:spPr>
          <a:xfrm>
            <a:off x="117475" y="2506663"/>
            <a:ext cx="1666875" cy="2603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dirty="0"/>
              <a:t>Сквозные отверстия</a:t>
            </a:r>
          </a:p>
        </p:txBody>
      </p:sp>
      <p:sp>
        <p:nvSpPr>
          <p:cNvPr id="26" name="Textfeld 6"/>
          <p:cNvSpPr txBox="1"/>
          <p:nvPr/>
        </p:nvSpPr>
        <p:spPr>
          <a:xfrm>
            <a:off x="117475" y="2805113"/>
            <a:ext cx="1666875" cy="26193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dirty="0"/>
              <a:t>Покрывной слой</a:t>
            </a:r>
          </a:p>
        </p:txBody>
      </p:sp>
      <p:sp>
        <p:nvSpPr>
          <p:cNvPr id="27" name="Textfeld 6"/>
          <p:cNvSpPr txBox="1"/>
          <p:nvPr/>
        </p:nvSpPr>
        <p:spPr>
          <a:xfrm>
            <a:off x="117475" y="3097213"/>
            <a:ext cx="1666875" cy="26193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dirty="0"/>
              <a:t>Гибко-жесткие</a:t>
            </a:r>
          </a:p>
        </p:txBody>
      </p:sp>
      <p:sp>
        <p:nvSpPr>
          <p:cNvPr id="28" name="Textfeld 6"/>
          <p:cNvSpPr txBox="1"/>
          <p:nvPr/>
        </p:nvSpPr>
        <p:spPr>
          <a:xfrm>
            <a:off x="117475" y="3382963"/>
            <a:ext cx="1666875" cy="26193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dirty="0"/>
              <a:t>Профилирование </a:t>
            </a:r>
            <a:r>
              <a:rPr lang="en-US" sz="1100" dirty="0"/>
              <a:t>FR4</a:t>
            </a:r>
            <a:endParaRPr lang="ru-RU" sz="1100" dirty="0"/>
          </a:p>
        </p:txBody>
      </p:sp>
      <p:sp>
        <p:nvSpPr>
          <p:cNvPr id="29" name="Textfeld 6"/>
          <p:cNvSpPr txBox="1"/>
          <p:nvPr/>
        </p:nvSpPr>
        <p:spPr>
          <a:xfrm>
            <a:off x="111125" y="3675063"/>
            <a:ext cx="1666875" cy="26193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dirty="0"/>
              <a:t>Металлы</a:t>
            </a:r>
          </a:p>
        </p:txBody>
      </p:sp>
      <p:sp>
        <p:nvSpPr>
          <p:cNvPr id="30" name="Textfeld 6"/>
          <p:cNvSpPr txBox="1"/>
          <p:nvPr/>
        </p:nvSpPr>
        <p:spPr>
          <a:xfrm>
            <a:off x="117475" y="3965575"/>
            <a:ext cx="1666875" cy="26193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dirty="0"/>
              <a:t>Стекло</a:t>
            </a:r>
          </a:p>
        </p:txBody>
      </p:sp>
      <p:sp>
        <p:nvSpPr>
          <p:cNvPr id="31" name="Textfeld 6"/>
          <p:cNvSpPr txBox="1"/>
          <p:nvPr/>
        </p:nvSpPr>
        <p:spPr>
          <a:xfrm>
            <a:off x="117475" y="4259263"/>
            <a:ext cx="1666875" cy="2603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dirty="0"/>
              <a:t>Керамика</a:t>
            </a:r>
          </a:p>
        </p:txBody>
      </p:sp>
      <p:sp>
        <p:nvSpPr>
          <p:cNvPr id="32" name="Textfeld 6"/>
          <p:cNvSpPr txBox="1"/>
          <p:nvPr/>
        </p:nvSpPr>
        <p:spPr>
          <a:xfrm>
            <a:off x="111125" y="4543425"/>
            <a:ext cx="1666875" cy="26193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dirty="0" err="1"/>
              <a:t>Заполн</a:t>
            </a:r>
            <a:r>
              <a:rPr lang="ru-RU" sz="1100" dirty="0"/>
              <a:t>. субстраты</a:t>
            </a:r>
          </a:p>
        </p:txBody>
      </p:sp>
      <p:sp>
        <p:nvSpPr>
          <p:cNvPr id="33" name="Textfeld 6"/>
          <p:cNvSpPr txBox="1"/>
          <p:nvPr/>
        </p:nvSpPr>
        <p:spPr>
          <a:xfrm>
            <a:off x="117475" y="4856163"/>
            <a:ext cx="1666875" cy="2603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dirty="0" err="1"/>
              <a:t>Тефлон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xmlns="" val="264284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3078363385"/>
              </p:ext>
            </p:extLst>
          </p:nvPr>
        </p:nvGraphicFramePr>
        <p:xfrm>
          <a:off x="609600" y="1600200"/>
          <a:ext cx="7924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600"/>
                <a:gridCol w="2641600"/>
                <a:gridCol w="26416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4891" y="142852"/>
            <a:ext cx="2129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</a:t>
            </a:r>
            <a:r>
              <a:rPr lang="ru-RU" sz="2400" dirty="0" smtClean="0">
                <a:solidFill>
                  <a:srgbClr val="FF6600"/>
                </a:solidFill>
              </a:rPr>
              <a:t>ыбор за Вами!</a:t>
            </a:r>
            <a:endParaRPr lang="en-US" sz="2400" dirty="0">
              <a:solidFill>
                <a:srgbClr val="FF66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2678516"/>
              </p:ext>
            </p:extLst>
          </p:nvPr>
        </p:nvGraphicFramePr>
        <p:xfrm>
          <a:off x="0" y="761999"/>
          <a:ext cx="9136647" cy="49699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5549"/>
                <a:gridCol w="3045549"/>
                <a:gridCol w="3045549"/>
              </a:tblGrid>
              <a:tr h="31700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Механика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УФ, </a:t>
                      </a:r>
                      <a:r>
                        <a:rPr lang="ru-RU" dirty="0" err="1" smtClean="0">
                          <a:solidFill>
                            <a:schemeClr val="bg1"/>
                          </a:solidFill>
                        </a:rPr>
                        <a:t>нс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Пико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секундный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02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966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1000 </a:t>
                      </a:r>
                      <a:r>
                        <a:rPr lang="ru-RU" dirty="0" err="1" smtClean="0">
                          <a:solidFill>
                            <a:schemeClr val="bg1"/>
                          </a:solidFill>
                        </a:rPr>
                        <a:t>отв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/мин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50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~60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chemeClr val="bg1"/>
                          </a:solidFill>
                        </a:rPr>
                        <a:t>отв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/сек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1000 </a:t>
                      </a:r>
                      <a:r>
                        <a:rPr lang="ru-RU" dirty="0" err="1" smtClean="0">
                          <a:solidFill>
                            <a:schemeClr val="bg1"/>
                          </a:solidFill>
                        </a:rPr>
                        <a:t>отв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/сек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2" descr="D:\přednášky\přednášky-david\IMG_24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714" t="40734" r="37380" b="29633"/>
          <a:stretch/>
        </p:blipFill>
        <p:spPr bwMode="auto">
          <a:xfrm>
            <a:off x="228600" y="1232722"/>
            <a:ext cx="2274277" cy="166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365" t="50920" b="7245"/>
          <a:stretch/>
        </p:blipFill>
        <p:spPr bwMode="auto">
          <a:xfrm>
            <a:off x="6248400" y="1178102"/>
            <a:ext cx="2754923" cy="179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9" descr="C:\Práce\foto\schmoll\přednášky\David_23_5_2013\Flexy_Laser 015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9903" b="95169" l="9808" r="89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5810" y="1178102"/>
            <a:ext cx="2092380" cy="1793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7" descr="C:\Práce\přednášky\laseredmicrovia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452"/>
          <a:stretch/>
        </p:blipFill>
        <p:spPr bwMode="auto">
          <a:xfrm>
            <a:off x="38100" y="3048000"/>
            <a:ext cx="1572354" cy="128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Práce\přednášky\uprava fotky\uprava fotky\vybr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2169"/>
          <a:stretch/>
        </p:blipFill>
        <p:spPr bwMode="auto">
          <a:xfrm>
            <a:off x="1524000" y="3685259"/>
            <a:ext cx="1524000" cy="151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8" descr="C:\Práce\foto\schmoll\přednášky\přednášky\blindCu182x106D100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2364" y="3298404"/>
            <a:ext cx="219075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8" descr="G:\SEAG\1080 Bild2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79" t="34542" r="39948" b="42079"/>
          <a:stretch/>
        </p:blipFill>
        <p:spPr bwMode="auto">
          <a:xfrm>
            <a:off x="6248400" y="3077308"/>
            <a:ext cx="2286000" cy="212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G:\SEAG\1080 Bild2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047" t="4450" r="4491" b="86024"/>
          <a:stretch/>
        </p:blipFill>
        <p:spPr bwMode="auto">
          <a:xfrm rot="5400000">
            <a:off x="8121445" y="3762436"/>
            <a:ext cx="681319" cy="136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0488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43299" y="214290"/>
            <a:ext cx="4900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</a:t>
            </a:r>
            <a:r>
              <a:rPr lang="ru-RU" sz="2400" dirty="0" smtClean="0">
                <a:solidFill>
                  <a:srgbClr val="FF6600"/>
                </a:solidFill>
              </a:rPr>
              <a:t>верление микроотверстий в керамике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0166" y="1785926"/>
            <a:ext cx="64294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6600"/>
                </a:solidFill>
              </a:rPr>
              <a:t>Спасибо за внимание!</a:t>
            </a:r>
          </a:p>
          <a:p>
            <a:pPr algn="ctr"/>
            <a:endParaRPr lang="ru-RU" sz="4000" dirty="0" smtClean="0">
              <a:solidFill>
                <a:srgbClr val="FF6600"/>
              </a:solidFill>
            </a:endParaRPr>
          </a:p>
          <a:p>
            <a:pPr algn="ctr"/>
            <a:endParaRPr lang="ru-RU" sz="4000" dirty="0" smtClean="0">
              <a:solidFill>
                <a:srgbClr val="FF6600"/>
              </a:solidFill>
            </a:endParaRPr>
          </a:p>
          <a:p>
            <a:pPr algn="ctr"/>
            <a:r>
              <a:rPr lang="ru-RU" sz="4000" dirty="0" smtClean="0">
                <a:solidFill>
                  <a:srgbClr val="FF6600"/>
                </a:solidFill>
              </a:rPr>
              <a:t>Пожалуйста, задавайте вопросы.</a:t>
            </a:r>
            <a:endParaRPr lang="ru-RU" sz="40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284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87367" y="141302"/>
            <a:ext cx="3230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</a:t>
            </a:r>
            <a:r>
              <a:rPr lang="ru-RU" sz="2400" dirty="0" smtClean="0">
                <a:solidFill>
                  <a:srgbClr val="FF6600"/>
                </a:solidFill>
              </a:rPr>
              <a:t>ечатные платы сегодня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066800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Гост 35429-2009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 smtClean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78836255"/>
              </p:ext>
            </p:extLst>
          </p:nvPr>
        </p:nvGraphicFramePr>
        <p:xfrm>
          <a:off x="208326" y="1466165"/>
          <a:ext cx="8707074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0172"/>
                <a:gridCol w="1897102"/>
                <a:gridCol w="2209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Параметр/класс точности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Ширина проводника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0.075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0,050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Расстояние между проводниками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0.075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0,050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16915">
                <a:tc>
                  <a:txBody>
                    <a:bodyPr/>
                    <a:lstStyle/>
                    <a:p>
                      <a:r>
                        <a:rPr lang="ru-RU" dirty="0" smtClean="0"/>
                        <a:t>Гарантийный поясок контактной площадки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0.020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0.015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Допуск</a:t>
                      </a:r>
                      <a:r>
                        <a:rPr lang="ru-RU" baseline="0" dirty="0" smtClean="0"/>
                        <a:t> на отклонение осей отверстий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92171554"/>
              </p:ext>
            </p:extLst>
          </p:nvPr>
        </p:nvGraphicFramePr>
        <p:xfrm>
          <a:off x="218463" y="4154072"/>
          <a:ext cx="870707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0172"/>
                <a:gridCol w="1897102"/>
                <a:gridCol w="2209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Параметр/инструмент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Сверла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Фрезы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Диаметр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0,2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Длина рабочей чести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7.0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42" t="52835" r="68515" b="42185"/>
          <a:stretch/>
        </p:blipFill>
        <p:spPr bwMode="auto">
          <a:xfrm>
            <a:off x="228600" y="3581400"/>
            <a:ext cx="2519083" cy="49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4320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42619" y="138371"/>
            <a:ext cx="270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</a:t>
            </a:r>
            <a:r>
              <a:rPr lang="ru-RU" sz="2400" dirty="0" smtClean="0">
                <a:solidFill>
                  <a:srgbClr val="FF6600"/>
                </a:solidFill>
              </a:rPr>
              <a:t>роблемы механики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798731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Инструмент ломается и изнашивается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Требуются дополнительные материалы и спец. технология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Невысокая производительность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Сложности при сверлении </a:t>
            </a:r>
            <a:r>
              <a:rPr lang="ru-RU" dirty="0" smtClean="0">
                <a:solidFill>
                  <a:schemeClr val="bg1"/>
                </a:solidFill>
              </a:rPr>
              <a:t>глухих отверстий</a:t>
            </a:r>
            <a:endParaRPr lang="ru-RU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Проблемы при фрезеровании полимерных материалов.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Ограничения по минимальному диаметру фрезерования</a:t>
            </a:r>
          </a:p>
          <a:p>
            <a:pPr marL="342900" indent="-342900">
              <a:buAutoNum type="arabicPeriod"/>
            </a:pPr>
            <a:endParaRPr lang="ru-RU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2" name="Picture 4" descr="C:\Documents and Settings\gromov\Рабочий стол\Семинар 2014 Лазер\2170390302008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 b="7678"/>
          <a:stretch/>
        </p:blipFill>
        <p:spPr bwMode="auto">
          <a:xfrm>
            <a:off x="533400" y="2667000"/>
            <a:ext cx="1990241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Práce\přednášky\uprava fotky\uprava fotky\vybr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950" r="28248"/>
          <a:stretch/>
        </p:blipFill>
        <p:spPr bwMode="auto">
          <a:xfrm>
            <a:off x="3357554" y="3857628"/>
            <a:ext cx="2198680" cy="19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Práce\přednášky\drilled microvi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4156" y="2764819"/>
            <a:ext cx="1859702" cy="132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přednášky\přednášky-david\IMG_245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374" t="44067" r="30747" b="29633"/>
          <a:stretch/>
        </p:blipFill>
        <p:spPr bwMode="auto">
          <a:xfrm>
            <a:off x="5791200" y="2805580"/>
            <a:ext cx="2990703" cy="277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920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59978" y="141302"/>
            <a:ext cx="3684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</a:t>
            </a:r>
            <a:r>
              <a:rPr lang="ru-RU" sz="2400" dirty="0" smtClean="0">
                <a:solidFill>
                  <a:srgbClr val="FF6600"/>
                </a:solidFill>
              </a:rPr>
              <a:t>а помощь приходят лазеры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pic>
        <p:nvPicPr>
          <p:cNvPr id="9" name="Picture 2" descr="C:\Documents and Settings\gromov\Рабочий стол\Семинар 2014 Лазер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5046" y="1371600"/>
            <a:ext cx="4668953" cy="41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Documents and Settings\gromov\Рабочий стол\Семинар 2014 Лазер\knight_i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154" b="99231" l="16667" r="92778">
                        <a14:foregroundMark x1="40278" y1="6154" x2="40278" y2="6154"/>
                        <a14:foregroundMark x1="40278" y1="6154" x2="38333" y2="1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49" r="6338"/>
          <a:stretch/>
        </p:blipFill>
        <p:spPr bwMode="auto">
          <a:xfrm>
            <a:off x="-8792" y="1143000"/>
            <a:ext cx="5155060" cy="438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436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352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3207" y="141302"/>
            <a:ext cx="273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</a:t>
            </a:r>
            <a:r>
              <a:rPr lang="ru-RU" sz="2400" dirty="0" smtClean="0">
                <a:solidFill>
                  <a:srgbClr val="FF6600"/>
                </a:solidFill>
              </a:rPr>
              <a:t>азвитие технологии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31392" y="-291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Pfeil nach rechts 99"/>
          <p:cNvSpPr/>
          <p:nvPr/>
        </p:nvSpPr>
        <p:spPr bwMode="auto">
          <a:xfrm rot="19707020">
            <a:off x="7158080" y="801302"/>
            <a:ext cx="1268430" cy="983637"/>
          </a:xfrm>
          <a:prstGeom prst="rightArrow">
            <a:avLst>
              <a:gd name="adj1" fmla="val 53336"/>
              <a:gd name="adj2" fmla="val 78650"/>
            </a:avLst>
          </a:prstGeom>
          <a:solidFill>
            <a:srgbClr val="438D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n-US" sz="1800" b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Textfeld 127"/>
          <p:cNvSpPr txBox="1">
            <a:spLocks noChangeArrowheads="1"/>
          </p:cNvSpPr>
          <p:nvPr/>
        </p:nvSpPr>
        <p:spPr bwMode="auto">
          <a:xfrm>
            <a:off x="213945" y="4157932"/>
            <a:ext cx="1427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0" dirty="0">
                <a:solidFill>
                  <a:schemeClr val="bg1"/>
                </a:solidFill>
                <a:latin typeface="Arial" charset="0"/>
              </a:rPr>
              <a:t>2001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745559">
            <a:off x="-354658" y="3336475"/>
            <a:ext cx="8628003" cy="524000"/>
          </a:xfrm>
          <a:prstGeom prst="rect">
            <a:avLst/>
          </a:prstGeom>
          <a:noFill/>
          <a:ln w="9525" cap="flat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5" name="Textfeld 137"/>
          <p:cNvSpPr txBox="1"/>
          <p:nvPr/>
        </p:nvSpPr>
        <p:spPr>
          <a:xfrm>
            <a:off x="1214414" y="5572140"/>
            <a:ext cx="2613025" cy="765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1100" b="0" dirty="0" smtClean="0">
                <a:solidFill>
                  <a:schemeClr val="bg1"/>
                </a:solidFill>
              </a:rPr>
              <a:t>+</a:t>
            </a:r>
            <a:r>
              <a:rPr lang="en-US" sz="1100" b="0" dirty="0" smtClean="0">
                <a:solidFill>
                  <a:schemeClr val="bg1"/>
                </a:solidFill>
              </a:rPr>
              <a:t>HDI</a:t>
            </a:r>
            <a:r>
              <a:rPr lang="ru-RU" sz="1100" b="0" dirty="0">
                <a:solidFill>
                  <a:schemeClr val="bg1"/>
                </a:solidFill>
              </a:rPr>
              <a:t>-стандарт процесса сверления</a:t>
            </a:r>
          </a:p>
          <a:p>
            <a:r>
              <a:rPr lang="ru-RU" sz="1100" b="0" dirty="0" smtClean="0">
                <a:solidFill>
                  <a:schemeClr val="bg1"/>
                </a:solidFill>
              </a:rPr>
              <a:t>-Необходимо </a:t>
            </a:r>
            <a:r>
              <a:rPr lang="ru-RU" sz="1100" b="0" dirty="0">
                <a:solidFill>
                  <a:schemeClr val="bg1"/>
                </a:solidFill>
              </a:rPr>
              <a:t>уменьшение слоя меди</a:t>
            </a:r>
          </a:p>
          <a:p>
            <a:r>
              <a:rPr lang="ru-RU" sz="1100" b="0" dirty="0" smtClean="0">
                <a:solidFill>
                  <a:schemeClr val="bg1"/>
                </a:solidFill>
              </a:rPr>
              <a:t>-Ограничения </a:t>
            </a:r>
            <a:r>
              <a:rPr lang="ru-RU" sz="1100" b="0" dirty="0">
                <a:solidFill>
                  <a:schemeClr val="bg1"/>
                </a:solidFill>
              </a:rPr>
              <a:t>по качеству</a:t>
            </a:r>
          </a:p>
          <a:p>
            <a:r>
              <a:rPr lang="ru-RU" sz="1100" b="0" dirty="0" smtClean="0">
                <a:solidFill>
                  <a:schemeClr val="bg1"/>
                </a:solidFill>
              </a:rPr>
              <a:t>-Ограничения </a:t>
            </a:r>
            <a:r>
              <a:rPr lang="ru-RU" sz="1100" b="0" dirty="0">
                <a:solidFill>
                  <a:schemeClr val="bg1"/>
                </a:solidFill>
              </a:rPr>
              <a:t>по диаметру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9" name="Textfeld 141"/>
          <p:cNvSpPr txBox="1">
            <a:spLocks noChangeArrowheads="1"/>
          </p:cNvSpPr>
          <p:nvPr/>
        </p:nvSpPr>
        <p:spPr bwMode="auto">
          <a:xfrm>
            <a:off x="1524000" y="3336537"/>
            <a:ext cx="1425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0" dirty="0">
                <a:solidFill>
                  <a:schemeClr val="bg1"/>
                </a:solidFill>
                <a:latin typeface="Arial" charset="0"/>
              </a:rPr>
              <a:t>2006</a:t>
            </a:r>
          </a:p>
        </p:txBody>
      </p:sp>
      <p:sp>
        <p:nvSpPr>
          <p:cNvPr id="20" name="Textfeld 142"/>
          <p:cNvSpPr txBox="1">
            <a:spLocks noChangeArrowheads="1"/>
          </p:cNvSpPr>
          <p:nvPr/>
        </p:nvSpPr>
        <p:spPr bwMode="auto">
          <a:xfrm>
            <a:off x="4237685" y="1031510"/>
            <a:ext cx="31614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latin typeface="Arial" charset="0"/>
              </a:rPr>
              <a:t>2011</a:t>
            </a:r>
            <a:r>
              <a:rPr lang="ru-RU" sz="2800" b="0" dirty="0" smtClean="0">
                <a:solidFill>
                  <a:schemeClr val="bg1"/>
                </a:solidFill>
                <a:latin typeface="Arial" charset="0"/>
              </a:rPr>
              <a:t>-2014</a:t>
            </a:r>
            <a:endParaRPr lang="en-US" sz="2800" b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" name="Textfeld 150"/>
          <p:cNvSpPr txBox="1">
            <a:spLocks noChangeArrowheads="1"/>
          </p:cNvSpPr>
          <p:nvPr/>
        </p:nvSpPr>
        <p:spPr bwMode="auto">
          <a:xfrm rot="-1831797">
            <a:off x="5662759" y="1840550"/>
            <a:ext cx="20145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0" dirty="0" smtClean="0">
                <a:solidFill>
                  <a:schemeClr val="bg1"/>
                </a:solidFill>
                <a:latin typeface="Arial" charset="0"/>
              </a:rPr>
              <a:t>Пикосекундный лазер</a:t>
            </a:r>
            <a:endParaRPr lang="en-US" sz="1400" b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" name="Textfeld 151"/>
          <p:cNvSpPr txBox="1">
            <a:spLocks noChangeArrowheads="1"/>
          </p:cNvSpPr>
          <p:nvPr/>
        </p:nvSpPr>
        <p:spPr bwMode="auto">
          <a:xfrm rot="-1796453">
            <a:off x="2046434" y="4146064"/>
            <a:ext cx="1524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0" dirty="0">
                <a:solidFill>
                  <a:schemeClr val="bg1"/>
                </a:solidFill>
                <a:latin typeface="Arial" charset="0"/>
              </a:rPr>
              <a:t>УФ</a:t>
            </a:r>
            <a:r>
              <a:rPr lang="en-US" sz="1400" b="0" dirty="0">
                <a:solidFill>
                  <a:schemeClr val="bg1"/>
                </a:solidFill>
                <a:latin typeface="Arial" charset="0"/>
              </a:rPr>
              <a:t> + CO2</a:t>
            </a:r>
          </a:p>
        </p:txBody>
      </p:sp>
      <p:sp>
        <p:nvSpPr>
          <p:cNvPr id="28" name="Textfeld 67"/>
          <p:cNvSpPr txBox="1"/>
          <p:nvPr/>
        </p:nvSpPr>
        <p:spPr>
          <a:xfrm>
            <a:off x="6634074" y="2398325"/>
            <a:ext cx="2322512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100" b="0" dirty="0" smtClean="0">
                <a:solidFill>
                  <a:schemeClr val="bg1"/>
                </a:solidFill>
                <a:latin typeface="+mj-lt"/>
              </a:rPr>
              <a:t>+Высокая </a:t>
            </a:r>
            <a:r>
              <a:rPr lang="ru-RU" sz="1100" b="0" dirty="0">
                <a:solidFill>
                  <a:schemeClr val="bg1"/>
                </a:solidFill>
                <a:latin typeface="+mj-lt"/>
              </a:rPr>
              <a:t>производительность</a:t>
            </a:r>
          </a:p>
          <a:p>
            <a:pPr>
              <a:defRPr/>
            </a:pPr>
            <a:r>
              <a:rPr lang="ru-RU" sz="1100" b="0" dirty="0" smtClean="0">
                <a:solidFill>
                  <a:schemeClr val="bg1"/>
                </a:solidFill>
                <a:latin typeface="+mj-lt"/>
              </a:rPr>
              <a:t>вне </a:t>
            </a:r>
            <a:r>
              <a:rPr lang="ru-RU" sz="1100" b="0" dirty="0">
                <a:solidFill>
                  <a:schemeClr val="bg1"/>
                </a:solidFill>
                <a:latin typeface="+mj-lt"/>
              </a:rPr>
              <a:t>зависимости от материала </a:t>
            </a:r>
            <a:r>
              <a:rPr lang="ru-RU" sz="1100" b="0" dirty="0" smtClean="0">
                <a:solidFill>
                  <a:schemeClr val="bg1"/>
                </a:solidFill>
                <a:latin typeface="+mj-lt"/>
              </a:rPr>
              <a:t>+Наивысшее </a:t>
            </a:r>
            <a:r>
              <a:rPr lang="ru-RU" sz="1100" b="0" dirty="0">
                <a:solidFill>
                  <a:schemeClr val="bg1"/>
                </a:solidFill>
                <a:latin typeface="+mj-lt"/>
              </a:rPr>
              <a:t>качество</a:t>
            </a:r>
          </a:p>
          <a:p>
            <a:pPr>
              <a:defRPr/>
            </a:pPr>
            <a:r>
              <a:rPr lang="ru-RU" sz="1100" b="0" dirty="0" smtClean="0">
                <a:solidFill>
                  <a:schemeClr val="bg1"/>
                </a:solidFill>
                <a:latin typeface="+mj-lt"/>
              </a:rPr>
              <a:t>+Микроотверстия </a:t>
            </a:r>
            <a:r>
              <a:rPr lang="en-US" sz="1100" b="0" dirty="0">
                <a:solidFill>
                  <a:schemeClr val="bg1"/>
                </a:solidFill>
                <a:latin typeface="+mj-lt"/>
              </a:rPr>
              <a:t>30 </a:t>
            </a:r>
            <a:r>
              <a:rPr lang="ru-RU" sz="1100" b="0" dirty="0" smtClean="0">
                <a:solidFill>
                  <a:schemeClr val="bg1"/>
                </a:solidFill>
                <a:latin typeface="+mj-lt"/>
              </a:rPr>
              <a:t>мкм</a:t>
            </a:r>
          </a:p>
          <a:p>
            <a:pPr>
              <a:defRPr/>
            </a:pPr>
            <a:r>
              <a:rPr lang="ru-RU" sz="1100" dirty="0" smtClean="0">
                <a:solidFill>
                  <a:schemeClr val="bg1"/>
                </a:solidFill>
                <a:latin typeface="+mj-lt"/>
              </a:rPr>
              <a:t>+Широкие возможности применения</a:t>
            </a:r>
            <a:endParaRPr lang="en-US" sz="1100" b="0" dirty="0">
              <a:solidFill>
                <a:schemeClr val="bg1"/>
              </a:solidFill>
              <a:latin typeface="+mj-lt"/>
            </a:endParaRPr>
          </a:p>
          <a:p>
            <a:pPr>
              <a:defRPr/>
            </a:pPr>
            <a:endParaRPr lang="en-US" sz="11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Textfeld 24"/>
          <p:cNvSpPr txBox="1">
            <a:spLocks noChangeArrowheads="1"/>
          </p:cNvSpPr>
          <p:nvPr/>
        </p:nvSpPr>
        <p:spPr bwMode="auto">
          <a:xfrm rot="-1796453">
            <a:off x="224407" y="5095255"/>
            <a:ext cx="18049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0" dirty="0" smtClean="0">
                <a:solidFill>
                  <a:schemeClr val="bg1"/>
                </a:solidFill>
                <a:latin typeface="Arial" charset="0"/>
              </a:rPr>
              <a:t>CO2</a:t>
            </a:r>
            <a:endParaRPr lang="en-US" sz="1400" b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" name="Textfeld 25"/>
          <p:cNvSpPr txBox="1"/>
          <p:nvPr/>
        </p:nvSpPr>
        <p:spPr>
          <a:xfrm>
            <a:off x="3000364" y="4500570"/>
            <a:ext cx="2613025" cy="6001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100" b="0" dirty="0" smtClean="0">
                <a:solidFill>
                  <a:schemeClr val="bg1"/>
                </a:solidFill>
                <a:latin typeface="+mj-lt"/>
              </a:rPr>
              <a:t>+Гибкость </a:t>
            </a:r>
            <a:r>
              <a:rPr lang="ru-RU" sz="1100" b="0" dirty="0">
                <a:solidFill>
                  <a:schemeClr val="bg1"/>
                </a:solidFill>
                <a:latin typeface="+mj-lt"/>
              </a:rPr>
              <a:t>в применении</a:t>
            </a:r>
            <a:endParaRPr lang="en-US" sz="1100" b="0" dirty="0">
              <a:solidFill>
                <a:schemeClr val="bg1"/>
              </a:solidFill>
              <a:latin typeface="+mj-lt"/>
            </a:endParaRPr>
          </a:p>
          <a:p>
            <a:pPr>
              <a:defRPr/>
            </a:pPr>
            <a:r>
              <a:rPr lang="ru-RU" sz="1100" b="0" dirty="0" smtClean="0">
                <a:solidFill>
                  <a:schemeClr val="bg1"/>
                </a:solidFill>
                <a:latin typeface="+mj-lt"/>
              </a:rPr>
              <a:t>-Высокая стоимость</a:t>
            </a:r>
          </a:p>
          <a:p>
            <a:pPr>
              <a:defRPr/>
            </a:pPr>
            <a:r>
              <a:rPr lang="ru-RU" sz="1100" dirty="0" smtClean="0">
                <a:solidFill>
                  <a:schemeClr val="bg1"/>
                </a:solidFill>
                <a:latin typeface="+mj-lt"/>
              </a:rPr>
              <a:t>-Сложность в обслуживании</a:t>
            </a:r>
            <a:endParaRPr lang="en-US" sz="11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feld 142"/>
          <p:cNvSpPr txBox="1">
            <a:spLocks noChangeArrowheads="1"/>
          </p:cNvSpPr>
          <p:nvPr/>
        </p:nvSpPr>
        <p:spPr bwMode="auto">
          <a:xfrm>
            <a:off x="3051074" y="2285476"/>
            <a:ext cx="14255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latin typeface="Arial" charset="0"/>
              </a:rPr>
              <a:t>20</a:t>
            </a:r>
            <a:r>
              <a:rPr lang="ru-RU" sz="2800" b="0" dirty="0" smtClean="0">
                <a:solidFill>
                  <a:schemeClr val="bg1"/>
                </a:solidFill>
                <a:latin typeface="Arial" charset="0"/>
              </a:rPr>
              <a:t>09</a:t>
            </a:r>
            <a:endParaRPr lang="en-US" sz="2800" b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5" name="Textfeld 24"/>
          <p:cNvSpPr txBox="1">
            <a:spLocks noChangeArrowheads="1"/>
          </p:cNvSpPr>
          <p:nvPr/>
        </p:nvSpPr>
        <p:spPr bwMode="auto">
          <a:xfrm rot="-1796453">
            <a:off x="3662153" y="2977803"/>
            <a:ext cx="18049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0" dirty="0" smtClean="0">
                <a:solidFill>
                  <a:schemeClr val="bg1"/>
                </a:solidFill>
                <a:latin typeface="Arial" charset="0"/>
              </a:rPr>
              <a:t>УФ наносекундный лазер</a:t>
            </a:r>
            <a:endParaRPr lang="en-US" sz="1400" b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" name="Textfeld 25"/>
          <p:cNvSpPr txBox="1"/>
          <p:nvPr/>
        </p:nvSpPr>
        <p:spPr>
          <a:xfrm>
            <a:off x="4619526" y="3591511"/>
            <a:ext cx="28237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0" dirty="0" smtClean="0">
                <a:solidFill>
                  <a:schemeClr val="bg1"/>
                </a:solidFill>
                <a:latin typeface="+mj-lt"/>
              </a:rPr>
              <a:t>+Гибкость </a:t>
            </a:r>
            <a:r>
              <a:rPr lang="ru-RU" sz="1100" b="0" dirty="0">
                <a:solidFill>
                  <a:schemeClr val="bg1"/>
                </a:solidFill>
                <a:latin typeface="+mj-lt"/>
              </a:rPr>
              <a:t>в </a:t>
            </a:r>
            <a:r>
              <a:rPr lang="ru-RU" sz="1100" b="0" dirty="0" smtClean="0">
                <a:solidFill>
                  <a:schemeClr val="bg1"/>
                </a:solidFill>
                <a:latin typeface="+mj-lt"/>
              </a:rPr>
              <a:t>применении</a:t>
            </a:r>
          </a:p>
          <a:p>
            <a:pPr>
              <a:defRPr/>
            </a:pPr>
            <a:r>
              <a:rPr lang="ru-RU" sz="1100" dirty="0" smtClean="0">
                <a:solidFill>
                  <a:schemeClr val="bg1"/>
                </a:solidFill>
                <a:latin typeface="+mj-lt"/>
              </a:rPr>
              <a:t>+Невысокая стоимость</a:t>
            </a:r>
          </a:p>
          <a:p>
            <a:pPr>
              <a:defRPr/>
            </a:pPr>
            <a:r>
              <a:rPr lang="ru-RU" sz="1100" b="0" dirty="0" smtClean="0">
                <a:solidFill>
                  <a:schemeClr val="bg1"/>
                </a:solidFill>
                <a:latin typeface="+mj-lt"/>
              </a:rPr>
              <a:t>+Не требует сложной юстировки</a:t>
            </a:r>
          </a:p>
          <a:p>
            <a:pPr>
              <a:defRPr/>
            </a:pPr>
            <a:r>
              <a:rPr lang="ru-RU" sz="1100" dirty="0" smtClean="0">
                <a:solidFill>
                  <a:schemeClr val="bg1"/>
                </a:solidFill>
                <a:latin typeface="+mj-lt"/>
              </a:rPr>
              <a:t>-Тепловое воздействие с образованием плазмы</a:t>
            </a:r>
            <a:endParaRPr lang="en-US" sz="11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87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429132"/>
            <a:ext cx="269716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500398" y="142852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Н</a:t>
            </a:r>
            <a:r>
              <a:rPr lang="ru-RU" sz="2400" b="1" dirty="0" smtClean="0">
                <a:solidFill>
                  <a:srgbClr val="FF6600"/>
                </a:solidFill>
              </a:rPr>
              <a:t>аносекундный УФ лазер</a:t>
            </a:r>
            <a:endParaRPr lang="ru-RU" sz="2400" b="1" dirty="0">
              <a:solidFill>
                <a:srgbClr val="FF6600"/>
              </a:solidFill>
            </a:endParaRPr>
          </a:p>
        </p:txBody>
      </p:sp>
      <p:pic>
        <p:nvPicPr>
          <p:cNvPr id="14" name="Grafik 9" descr="Z:\Laser\Präsentationen\Daten-UV-LaserFlex\ATS-Fehring\Schnitt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2643182"/>
            <a:ext cx="2571768" cy="18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14" descr="02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1214422"/>
            <a:ext cx="2484438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Grafik 12" descr="Z:\Laser\Präsentationen\Daten-UV-LaserFlex\ATS-Fehring\Stecker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929066"/>
            <a:ext cx="2500330" cy="137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rafik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4572008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/>
          <a:srcRect l="12876" r="18818"/>
          <a:stretch>
            <a:fillRect/>
          </a:stretch>
        </p:blipFill>
        <p:spPr bwMode="auto">
          <a:xfrm>
            <a:off x="0" y="742995"/>
            <a:ext cx="2819400" cy="304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Inhaltsplatzhalter 14"/>
          <p:cNvSpPr txBox="1">
            <a:spLocks/>
          </p:cNvSpPr>
          <p:nvPr/>
        </p:nvSpPr>
        <p:spPr bwMode="auto">
          <a:xfrm>
            <a:off x="2857488" y="1071546"/>
            <a:ext cx="3048000" cy="125590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spcBef>
                <a:spcPct val="0"/>
              </a:spcBef>
              <a:buClr>
                <a:srgbClr val="000066"/>
              </a:buClr>
              <a:buSzPct val="80000"/>
            </a:pPr>
            <a:r>
              <a:rPr lang="ru-RU" sz="1400" dirty="0">
                <a:solidFill>
                  <a:schemeClr val="bg1"/>
                </a:solidFill>
              </a:rPr>
              <a:t>Модель: </a:t>
            </a:r>
            <a:r>
              <a:rPr lang="en-US" sz="1400" dirty="0">
                <a:solidFill>
                  <a:schemeClr val="bg1"/>
                </a:solidFill>
              </a:rPr>
              <a:t>AVIA UV 355nm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de-DE" sz="1400" dirty="0">
                <a:solidFill>
                  <a:schemeClr val="bg1"/>
                </a:solidFill>
              </a:rPr>
              <a:t>Series</a:t>
            </a:r>
            <a:endParaRPr lang="en-US" sz="1400" dirty="0">
              <a:solidFill>
                <a:schemeClr val="bg1"/>
              </a:solidFill>
            </a:endParaRPr>
          </a:p>
          <a:p>
            <a:pPr marL="177800" indent="-177800">
              <a:spcBef>
                <a:spcPct val="0"/>
              </a:spcBef>
              <a:buClr>
                <a:srgbClr val="000066"/>
              </a:buClr>
              <a:buSzPct val="80000"/>
            </a:pPr>
            <a:r>
              <a:rPr lang="ru-RU" sz="1400" dirty="0" smtClean="0">
                <a:solidFill>
                  <a:schemeClr val="bg1"/>
                </a:solidFill>
              </a:rPr>
              <a:t>Частота </a:t>
            </a:r>
            <a:r>
              <a:rPr lang="ru-RU" sz="1400" dirty="0">
                <a:solidFill>
                  <a:schemeClr val="bg1"/>
                </a:solidFill>
              </a:rPr>
              <a:t>повторения </a:t>
            </a:r>
            <a:r>
              <a:rPr lang="ru-RU" sz="1400" dirty="0" err="1">
                <a:solidFill>
                  <a:schemeClr val="bg1"/>
                </a:solidFill>
              </a:rPr>
              <a:t>имп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en-US" sz="1400" dirty="0">
                <a:solidFill>
                  <a:schemeClr val="bg1"/>
                </a:solidFill>
              </a:rPr>
              <a:t>1-300 </a:t>
            </a:r>
            <a:r>
              <a:rPr lang="ru-RU" sz="1400" dirty="0">
                <a:solidFill>
                  <a:schemeClr val="bg1"/>
                </a:solidFill>
              </a:rPr>
              <a:t>кГц</a:t>
            </a:r>
            <a:endParaRPr lang="en-US" sz="1400" dirty="0">
              <a:solidFill>
                <a:schemeClr val="bg1"/>
              </a:solidFill>
            </a:endParaRPr>
          </a:p>
          <a:p>
            <a:pPr marL="177800" indent="-177800">
              <a:spcBef>
                <a:spcPct val="0"/>
              </a:spcBef>
              <a:buClr>
                <a:srgbClr val="000066"/>
              </a:buClr>
              <a:buSzPct val="80000"/>
            </a:pPr>
            <a:r>
              <a:rPr lang="ru-RU" sz="1400" dirty="0">
                <a:solidFill>
                  <a:schemeClr val="bg1"/>
                </a:solidFill>
              </a:rPr>
              <a:t>Сред. </a:t>
            </a:r>
            <a:r>
              <a:rPr lang="ru-RU" sz="1400" dirty="0" smtClean="0">
                <a:solidFill>
                  <a:schemeClr val="bg1"/>
                </a:solidFill>
              </a:rPr>
              <a:t>Мощность </a:t>
            </a:r>
            <a:r>
              <a:rPr lang="en-US" sz="1400" dirty="0">
                <a:solidFill>
                  <a:schemeClr val="bg1"/>
                </a:solidFill>
              </a:rPr>
              <a:t>10</a:t>
            </a:r>
            <a:r>
              <a:rPr lang="ru-RU" sz="1400" dirty="0" smtClean="0">
                <a:solidFill>
                  <a:schemeClr val="bg1"/>
                </a:solidFill>
              </a:rPr>
              <a:t>Вт </a:t>
            </a:r>
            <a:r>
              <a:rPr lang="ru-RU" sz="1400" dirty="0">
                <a:solidFill>
                  <a:schemeClr val="bg1"/>
                </a:solidFill>
              </a:rPr>
              <a:t>при</a:t>
            </a:r>
            <a:r>
              <a:rPr lang="en-US" sz="1400" dirty="0">
                <a:solidFill>
                  <a:schemeClr val="bg1"/>
                </a:solidFill>
              </a:rPr>
              <a:t> 60 </a:t>
            </a:r>
            <a:r>
              <a:rPr lang="ru-RU" sz="1400" dirty="0" smtClean="0">
                <a:solidFill>
                  <a:schemeClr val="bg1"/>
                </a:solidFill>
              </a:rPr>
              <a:t>кГц</a:t>
            </a:r>
          </a:p>
          <a:p>
            <a:pPr marL="177800" indent="-177800">
              <a:spcBef>
                <a:spcPct val="0"/>
              </a:spcBef>
              <a:buClr>
                <a:srgbClr val="000066"/>
              </a:buClr>
              <a:buSzPct val="80000"/>
            </a:pPr>
            <a:r>
              <a:rPr lang="ru-RU" sz="1400" dirty="0" smtClean="0">
                <a:solidFill>
                  <a:schemeClr val="bg1"/>
                </a:solidFill>
              </a:rPr>
              <a:t>Длительность </a:t>
            </a:r>
            <a:r>
              <a:rPr lang="ru-RU" sz="1400" dirty="0" err="1">
                <a:solidFill>
                  <a:schemeClr val="bg1"/>
                </a:solidFill>
              </a:rPr>
              <a:t>имп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en-US" sz="1400" dirty="0">
                <a:solidFill>
                  <a:schemeClr val="bg1"/>
                </a:solidFill>
              </a:rPr>
              <a:t>&lt;35</a:t>
            </a:r>
            <a:r>
              <a:rPr lang="ru-RU" sz="1400" dirty="0" err="1" smtClean="0">
                <a:solidFill>
                  <a:schemeClr val="bg1"/>
                </a:solidFill>
              </a:rPr>
              <a:t>нс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2" name="Grafik 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72066" y="3000372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4957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24677" y="142852"/>
            <a:ext cx="5019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</a:t>
            </a:r>
            <a:r>
              <a:rPr lang="ru-RU" sz="2400" dirty="0" smtClean="0">
                <a:solidFill>
                  <a:srgbClr val="FF6600"/>
                </a:solidFill>
              </a:rPr>
              <a:t>едостатки наносекундного УФ лазера  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0530" y="1000108"/>
            <a:ext cx="353071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28596" y="3714752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Распространение температурного воздействия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3714752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Возникновение экранирующей плазмы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1472" y="1071546"/>
            <a:ext cx="4125392" cy="262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1" descr="33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071942"/>
            <a:ext cx="2880320" cy="21627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3830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43636" y="214290"/>
            <a:ext cx="2850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</a:t>
            </a:r>
            <a:r>
              <a:rPr lang="ru-RU" sz="2400" dirty="0" smtClean="0">
                <a:solidFill>
                  <a:srgbClr val="FF6600"/>
                </a:solidFill>
              </a:rPr>
              <a:t>икосекундный лазер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grpSp>
        <p:nvGrpSpPr>
          <p:cNvPr id="11" name="Gruppieren 20"/>
          <p:cNvGrpSpPr>
            <a:grpSpLocks/>
          </p:cNvGrpSpPr>
          <p:nvPr/>
        </p:nvGrpSpPr>
        <p:grpSpPr bwMode="auto">
          <a:xfrm>
            <a:off x="0" y="714356"/>
            <a:ext cx="2598284" cy="3087470"/>
            <a:chOff x="7287237" y="1018572"/>
            <a:chExt cx="1856763" cy="1476000"/>
          </a:xfrm>
        </p:grpSpPr>
        <p:sp>
          <p:nvSpPr>
            <p:cNvPr id="12" name="Rechteck 19"/>
            <p:cNvSpPr/>
            <p:nvPr/>
          </p:nvSpPr>
          <p:spPr bwMode="auto">
            <a:xfrm>
              <a:off x="7326945" y="1018572"/>
              <a:ext cx="1817055" cy="1476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de-DE" sz="1800" b="0">
                <a:latin typeface="Arial" charset="0"/>
              </a:endParaRP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/>
            <a:srcRect l="41382" r="6897"/>
            <a:stretch>
              <a:fillRect/>
            </a:stretch>
          </p:blipFill>
          <p:spPr bwMode="auto">
            <a:xfrm>
              <a:off x="7287237" y="1234020"/>
              <a:ext cx="1786876" cy="1220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9" name="Rechteck 23"/>
          <p:cNvSpPr>
            <a:spLocks noChangeArrowheads="1"/>
          </p:cNvSpPr>
          <p:nvPr/>
        </p:nvSpPr>
        <p:spPr bwMode="auto">
          <a:xfrm>
            <a:off x="2571736" y="1000108"/>
            <a:ext cx="3160256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>
              <a:spcBef>
                <a:spcPct val="0"/>
              </a:spcBef>
              <a:spcAft>
                <a:spcPts val="600"/>
              </a:spcAft>
              <a:buClr>
                <a:srgbClr val="000066"/>
              </a:buClr>
              <a:buSzPct val="80000"/>
              <a:buFont typeface="Arial" pitchFamily="34" charset="0"/>
              <a:buChar char="•"/>
            </a:pPr>
            <a:r>
              <a:rPr lang="en-US" sz="1400" spc="30" dirty="0">
                <a:solidFill>
                  <a:schemeClr val="bg1"/>
                </a:solidFill>
              </a:rPr>
              <a:t>SLD </a:t>
            </a:r>
            <a:r>
              <a:rPr lang="ru-RU" sz="1400" spc="30" dirty="0">
                <a:solidFill>
                  <a:schemeClr val="bg1"/>
                </a:solidFill>
              </a:rPr>
              <a:t>Длина волны </a:t>
            </a:r>
            <a:r>
              <a:rPr lang="en-US" sz="1400" spc="30" dirty="0">
                <a:solidFill>
                  <a:schemeClr val="bg1"/>
                </a:solidFill>
              </a:rPr>
              <a:t>532</a:t>
            </a:r>
            <a:r>
              <a:rPr lang="ru-RU" sz="1400" spc="30" dirty="0" err="1">
                <a:solidFill>
                  <a:schemeClr val="bg1"/>
                </a:solidFill>
              </a:rPr>
              <a:t>нм</a:t>
            </a:r>
            <a:endParaRPr lang="ru-RU" sz="1400" spc="30" dirty="0">
              <a:solidFill>
                <a:schemeClr val="bg1"/>
              </a:solidFill>
            </a:endParaRPr>
          </a:p>
          <a:p>
            <a:pPr marL="177800" indent="-177800">
              <a:spcBef>
                <a:spcPct val="0"/>
              </a:spcBef>
              <a:spcAft>
                <a:spcPts val="600"/>
              </a:spcAft>
              <a:buClr>
                <a:srgbClr val="000066"/>
              </a:buClr>
              <a:buSzPct val="80000"/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bg1"/>
                </a:solidFill>
              </a:rPr>
              <a:t>Частота </a:t>
            </a:r>
            <a:r>
              <a:rPr lang="ru-RU" sz="1400" dirty="0">
                <a:solidFill>
                  <a:schemeClr val="bg1"/>
                </a:solidFill>
              </a:rPr>
              <a:t>повторения 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  <a:sym typeface="Wingdings" pitchFamily="2" charset="2"/>
              </a:rPr>
              <a:t>200</a:t>
            </a:r>
            <a:r>
              <a:rPr lang="ru-RU" sz="1400" dirty="0">
                <a:solidFill>
                  <a:schemeClr val="bg1"/>
                </a:solidFill>
                <a:sym typeface="Wingdings" pitchFamily="2" charset="2"/>
              </a:rPr>
              <a:t>-</a:t>
            </a:r>
            <a:r>
              <a:rPr lang="en-US" sz="1400" dirty="0">
                <a:solidFill>
                  <a:schemeClr val="bg1"/>
                </a:solidFill>
                <a:sym typeface="Wingdings" pitchFamily="2" charset="2"/>
              </a:rPr>
              <a:t>1,000</a:t>
            </a:r>
            <a:r>
              <a:rPr lang="ru-RU" sz="1400" dirty="0">
                <a:solidFill>
                  <a:schemeClr val="bg1"/>
                </a:solidFill>
                <a:sym typeface="Wingdings" pitchFamily="2" charset="2"/>
              </a:rPr>
              <a:t>кГц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endParaRPr lang="ru-RU" sz="1400" dirty="0">
              <a:solidFill>
                <a:schemeClr val="bg1"/>
              </a:solidFill>
            </a:endParaRPr>
          </a:p>
          <a:p>
            <a:pPr marL="177800" indent="-177800">
              <a:spcBef>
                <a:spcPct val="0"/>
              </a:spcBef>
              <a:spcAft>
                <a:spcPts val="600"/>
              </a:spcAft>
              <a:buClr>
                <a:srgbClr val="000066"/>
              </a:buClr>
              <a:buSzPct val="80000"/>
              <a:buFont typeface="Arial" pitchFamily="34" charset="0"/>
              <a:buChar char="•"/>
            </a:pPr>
            <a:r>
              <a:rPr lang="ru-RU" sz="1400" spc="30" dirty="0">
                <a:solidFill>
                  <a:schemeClr val="bg1"/>
                </a:solidFill>
              </a:rPr>
              <a:t>Сред. Мощность </a:t>
            </a:r>
            <a:r>
              <a:rPr lang="en-US" sz="1400" spc="30" dirty="0" smtClean="0">
                <a:solidFill>
                  <a:schemeClr val="bg1"/>
                </a:solidFill>
              </a:rPr>
              <a:t>25</a:t>
            </a:r>
            <a:r>
              <a:rPr lang="ru-RU" sz="1400" spc="30" dirty="0" smtClean="0">
                <a:solidFill>
                  <a:schemeClr val="bg1"/>
                </a:solidFill>
              </a:rPr>
              <a:t>Вт</a:t>
            </a:r>
            <a:r>
              <a:rPr lang="en-US" sz="1400" spc="30" dirty="0" smtClean="0">
                <a:solidFill>
                  <a:schemeClr val="bg1"/>
                </a:solidFill>
              </a:rPr>
              <a:t> </a:t>
            </a:r>
            <a:r>
              <a:rPr lang="ru-RU" sz="1400" spc="30" dirty="0">
                <a:solidFill>
                  <a:schemeClr val="bg1"/>
                </a:solidFill>
              </a:rPr>
              <a:t>при </a:t>
            </a:r>
            <a:r>
              <a:rPr lang="en-US" sz="1400" spc="30" dirty="0" smtClean="0">
                <a:solidFill>
                  <a:schemeClr val="bg1"/>
                </a:solidFill>
              </a:rPr>
              <a:t>400</a:t>
            </a:r>
            <a:r>
              <a:rPr lang="ru-RU" sz="1400" dirty="0">
                <a:solidFill>
                  <a:schemeClr val="bg1"/>
                </a:solidFill>
              </a:rPr>
              <a:t> кГц </a:t>
            </a:r>
            <a:endParaRPr lang="ru-RU" sz="1400" dirty="0" smtClean="0">
              <a:solidFill>
                <a:schemeClr val="bg1"/>
              </a:solidFill>
            </a:endParaRPr>
          </a:p>
          <a:p>
            <a:pPr marL="177800" indent="-177800">
              <a:spcBef>
                <a:spcPct val="0"/>
              </a:spcBef>
              <a:spcAft>
                <a:spcPts val="600"/>
              </a:spcAft>
              <a:buClr>
                <a:srgbClr val="000066"/>
              </a:buClr>
              <a:buSzPct val="80000"/>
              <a:buFont typeface="Arial" pitchFamily="34" charset="0"/>
              <a:buChar char="•"/>
            </a:pPr>
            <a:r>
              <a:rPr lang="ru-RU" sz="1400" spc="30" dirty="0" smtClean="0">
                <a:solidFill>
                  <a:schemeClr val="bg1"/>
                </a:solidFill>
              </a:rPr>
              <a:t>Длительность </a:t>
            </a:r>
            <a:r>
              <a:rPr lang="ru-RU" sz="1400" spc="30" dirty="0">
                <a:solidFill>
                  <a:schemeClr val="bg1"/>
                </a:solidFill>
              </a:rPr>
              <a:t>импульса </a:t>
            </a:r>
            <a:r>
              <a:rPr lang="en-US" sz="1400" spc="30" dirty="0">
                <a:solidFill>
                  <a:schemeClr val="bg1"/>
                </a:solidFill>
              </a:rPr>
              <a:t>&lt;</a:t>
            </a:r>
            <a:r>
              <a:rPr lang="en-US" sz="1400" spc="30" dirty="0" smtClean="0">
                <a:solidFill>
                  <a:schemeClr val="bg1"/>
                </a:solidFill>
              </a:rPr>
              <a:t>10ps</a:t>
            </a:r>
            <a:endParaRPr lang="de-DE" sz="1400" spc="30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72132" y="2714620"/>
            <a:ext cx="3500462" cy="261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screen"/>
          <a:srcRect t="18787" r="18959"/>
          <a:stretch>
            <a:fillRect/>
          </a:stretch>
        </p:blipFill>
        <p:spPr bwMode="auto">
          <a:xfrm>
            <a:off x="5572132" y="928670"/>
            <a:ext cx="3358858" cy="18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6357950" y="542926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Холодный процесс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3429000"/>
            <a:ext cx="3571900" cy="2835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4689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24575" y="214290"/>
            <a:ext cx="4219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</a:t>
            </a:r>
            <a:r>
              <a:rPr lang="ru-RU" sz="2400" dirty="0" smtClean="0">
                <a:solidFill>
                  <a:srgbClr val="FF6600"/>
                </a:solidFill>
              </a:rPr>
              <a:t>оздание пазов в медной фольге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02010" y="4293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04D25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5804" y="1325606"/>
            <a:ext cx="7184571" cy="499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4284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1742</TotalTime>
  <Words>305</Words>
  <Application>Microsoft Office PowerPoint</Application>
  <PresentationFormat>Экран (4:3)</PresentationFormat>
  <Paragraphs>110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Горизонт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Moon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Curly</dc:creator>
  <cp:lastModifiedBy>Admin</cp:lastModifiedBy>
  <cp:revision>30</cp:revision>
  <dcterms:created xsi:type="dcterms:W3CDTF">2014-06-02T12:10:42Z</dcterms:created>
  <dcterms:modified xsi:type="dcterms:W3CDTF">2014-07-01T21:09:34Z</dcterms:modified>
</cp:coreProperties>
</file>